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4779" r:id="rId2"/>
    <p:sldId id="483" r:id="rId3"/>
    <p:sldId id="521" r:id="rId4"/>
    <p:sldId id="1830" r:id="rId5"/>
    <p:sldId id="1835" r:id="rId6"/>
    <p:sldId id="4754" r:id="rId7"/>
    <p:sldId id="290" r:id="rId8"/>
    <p:sldId id="4755" r:id="rId9"/>
    <p:sldId id="4757" r:id="rId10"/>
    <p:sldId id="4441" r:id="rId11"/>
    <p:sldId id="4756" r:id="rId12"/>
    <p:sldId id="4759" r:id="rId13"/>
    <p:sldId id="4760" r:id="rId14"/>
    <p:sldId id="4761" r:id="rId15"/>
    <p:sldId id="4762" r:id="rId16"/>
    <p:sldId id="4763" r:id="rId17"/>
    <p:sldId id="3385" r:id="rId18"/>
    <p:sldId id="4752" r:id="rId19"/>
    <p:sldId id="4445" r:id="rId20"/>
    <p:sldId id="4736" r:id="rId21"/>
    <p:sldId id="308" r:id="rId22"/>
    <p:sldId id="4766" r:id="rId23"/>
    <p:sldId id="4768" r:id="rId24"/>
    <p:sldId id="4767" r:id="rId25"/>
    <p:sldId id="4769" r:id="rId26"/>
    <p:sldId id="4782" r:id="rId27"/>
    <p:sldId id="4770" r:id="rId28"/>
    <p:sldId id="4783" r:id="rId29"/>
    <p:sldId id="4772" r:id="rId30"/>
    <p:sldId id="4773" r:id="rId31"/>
    <p:sldId id="4775" r:id="rId32"/>
    <p:sldId id="4784" r:id="rId33"/>
    <p:sldId id="4765" r:id="rId34"/>
    <p:sldId id="4718" r:id="rId35"/>
    <p:sldId id="4777" r:id="rId36"/>
    <p:sldId id="4785" r:id="rId37"/>
    <p:sldId id="4780" r:id="rId38"/>
    <p:sldId id="478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222E3E"/>
    <a:srgbClr val="232B4D"/>
    <a:srgbClr val="061553"/>
    <a:srgbClr val="009051"/>
    <a:srgbClr val="0C5326"/>
    <a:srgbClr val="006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8"/>
    <p:restoredTop sz="96281"/>
  </p:normalViewPr>
  <p:slideViewPr>
    <p:cSldViewPr snapToGrid="0" snapToObjects="1">
      <p:cViewPr varScale="1">
        <p:scale>
          <a:sx n="127" d="100"/>
          <a:sy n="127" d="100"/>
        </p:scale>
        <p:origin x="35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>
        <p:scale>
          <a:sx n="140" d="100"/>
          <a:sy n="140" d="100"/>
        </p:scale>
        <p:origin x="2760" y="-10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C58C2-35A8-A840-AD10-EE8B8703026D}" type="datetimeFigureOut">
              <a:rPr lang="en-US" smtClean="0"/>
              <a:t>7/16/23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7D95B-A942-9244-9862-82C1F5AE4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67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08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6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5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57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99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5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3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9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19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DC58B-5992-482F-B691-240AC7B4D8C3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8710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457200"/>
            <a:ext cx="5981700" cy="3363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89E5F-BEEF-42A1-A57B-E5A736D5119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46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20" b="0" i="0" kern="1200" dirty="0">
              <a:solidFill>
                <a:schemeClr val="tx1"/>
              </a:solidFill>
              <a:effectLst/>
              <a:latin typeface="Amazon Ember Regular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DC58B-5992-482F-B691-240AC7B4D8C3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5975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12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80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83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20" b="0" i="0" kern="1200" dirty="0">
              <a:solidFill>
                <a:schemeClr val="tx1"/>
              </a:solidFill>
              <a:effectLst/>
              <a:latin typeface="Amazon Ember Regular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23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07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2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24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83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8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31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5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864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04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20" b="0" i="0" kern="1200" dirty="0">
              <a:solidFill>
                <a:schemeClr val="tx1"/>
              </a:solidFill>
              <a:effectLst/>
              <a:latin typeface="Amazon Ember Regular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0DC58B-5992-482F-B691-240AC7B4D8C3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3547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75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893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86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51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52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15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10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6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7D95B-A942-9244-9862-82C1F5AE49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5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260DE7-04AD-4C12-9D26-5A8DB9DF78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4F9FA-D015-474A-AB83-4D7AE427C6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026178"/>
            <a:ext cx="6460999" cy="726547"/>
          </a:xfrm>
        </p:spPr>
        <p:txBody>
          <a:bodyPr wrap="square" anchor="t" anchorCtr="0"/>
          <a:lstStyle>
            <a:lvl1pPr algn="l">
              <a:defRPr sz="4800"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752725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1368"/>
            <a:ext cx="6477002" cy="2585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B72998-CF78-E641-92D5-30F654C2CA87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0046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22A18-A983-4477-9CE2-E889A7803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B6389-19E6-4677-81FB-25CCEB0E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07AE9-2A8E-446F-AC5C-E522F1C0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0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E4A50-58AB-41B2-9F86-A8A832F565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00575-76B9-4D8B-9903-136ED9A4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DB515-1F55-4916-8897-BD5A83C12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F2630-6040-4D96-BE1B-D7C27F2C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1CAE95-5DCF-4586-87BE-3A8F905DE3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335089"/>
            <a:ext cx="348827" cy="208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8D7861-7FF1-0946-8A82-86A7F99607C6}"/>
              </a:ext>
            </a:extLst>
          </p:cNvPr>
          <p:cNvSpPr txBox="1"/>
          <p:nvPr/>
        </p:nvSpPr>
        <p:spPr>
          <a:xfrm>
            <a:off x="5122817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/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391635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C8CF9-BF86-4458-BFA4-38F0F2DB9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213DF-CEC6-4F46-9CD4-5ED4A416AF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2CB8C-58A4-4758-8C91-E8641A9F6D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44248-408B-4052-8B56-17F469F98E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78479-5E5D-4B94-9958-5C40D64BED6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86B726-34C0-4C1C-A252-97930DC77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103B0-BAC9-4248-BF05-F8F64F81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B167B-71A0-4735-93B6-5A034F89F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/>
            </a:lvl1pPr>
            <a:lvl2pPr marL="285750" indent="0">
              <a:spcAft>
                <a:spcPts val="1800"/>
              </a:spcAft>
              <a:buNone/>
              <a:defRPr/>
            </a:lvl2pPr>
            <a:lvl3pPr marL="628650" indent="0">
              <a:spcAft>
                <a:spcPts val="1800"/>
              </a:spcAft>
              <a:buNone/>
              <a:defRPr/>
            </a:lvl3pPr>
            <a:lvl4pPr marL="914400" indent="0">
              <a:spcAft>
                <a:spcPts val="1800"/>
              </a:spcAft>
              <a:buNone/>
              <a:defRPr/>
            </a:lvl4pPr>
            <a:lvl5pPr marL="1143000" indent="0">
              <a:spcAft>
                <a:spcPts val="1800"/>
              </a:spcAft>
              <a:buNone/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02A07-9279-4389-95B8-CFF5307F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D072-A634-4E51-88E3-AFF4BBF5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91B74-659E-4EB1-8DB0-B962093F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8ABEB-87DF-4979-B8D5-38D09C158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E3A9-1F3C-45F4-9F53-543C4B62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7DE2B-5658-4ECD-9AB5-497E1D05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7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33600"/>
            <a:ext cx="10972800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/>
            </a:lvl1pPr>
            <a:lvl2pPr marL="285750" indent="0">
              <a:spcAft>
                <a:spcPts val="1800"/>
              </a:spcAft>
              <a:buNone/>
              <a:defRPr/>
            </a:lvl2pPr>
            <a:lvl3pPr marL="628650" indent="0">
              <a:spcAft>
                <a:spcPts val="1800"/>
              </a:spcAft>
              <a:buNone/>
              <a:defRPr/>
            </a:lvl3pPr>
            <a:lvl4pPr marL="914400" indent="0">
              <a:spcAft>
                <a:spcPts val="1800"/>
              </a:spcAft>
              <a:buNone/>
              <a:defRPr/>
            </a:lvl4pPr>
            <a:lvl5pPr marL="1143000" indent="0">
              <a:spcAft>
                <a:spcPts val="1800"/>
              </a:spcAft>
              <a:buNone/>
              <a:defRPr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CBB3C-A513-466E-B53F-E5E5781263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B481-AB60-43A3-947D-B4556E8AB26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A915F-71E7-41C4-907A-C8F1E2D177D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AFA98-7BE3-48BD-9D56-EE4F5EEB23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  <p15:guide id="2" orient="horz" pos="1128">
          <p15:clr>
            <a:srgbClr val="9FCC3B"/>
          </p15:clr>
        </p15:guide>
        <p15:guide id="3" orient="horz" pos="13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981200"/>
            <a:ext cx="10972800" cy="42291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73DDF9C-7004-4F4E-8707-3F8553760C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57034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9B8C3-36CA-4A97-B3FF-2FCDD97E1A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EE534-0361-47D3-8F92-2D7522A226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4270F7-2BCA-4119-8F34-BD17AB29E14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9FCC3B"/>
          </p15:clr>
        </p15:guide>
        <p15:guide id="2" orient="horz" pos="1128">
          <p15:clr>
            <a:srgbClr val="9FCC3B"/>
          </p15:clr>
        </p15:guide>
        <p15:guide id="3" orient="horz" pos="12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5334000" cy="10858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and image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2171700"/>
            <a:ext cx="5334000" cy="4038599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B2582F-3FE9-42AC-8572-5C27E1A8E5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(or paste) to insert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FE715-EC87-4B8E-9C5A-5A9D588BB9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5F6CD-847A-4EBE-9BAA-72269373CE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972F2-75D0-4C1D-B2C9-D4DDBBA7EB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13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499"/>
            <a:ext cx="5248276" cy="44958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8530C4-DC55-4C62-84CC-692229E7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B8C68-5C05-4F96-9FF2-B531F83A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81369-2E97-4C0B-9762-D765E28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3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6E1332B-B9B3-44AE-8A49-2626B8091F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026178"/>
            <a:ext cx="6460999" cy="726547"/>
          </a:xfrm>
        </p:spPr>
        <p:txBody>
          <a:bodyPr wrap="square" anchor="t" anchorCtr="0"/>
          <a:lstStyle>
            <a:lvl1pPr algn="l">
              <a:defRPr sz="4800"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752725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1368"/>
            <a:ext cx="6477002" cy="2585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353722-68E3-4138-8A81-F72F7531BC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71CFF5-8D12-D644-B3DD-B5544FAAACE1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342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5248656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4125" y="1743647"/>
            <a:ext cx="5248656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4125" y="2141554"/>
            <a:ext cx="5248656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6D1DC3-FE4E-4BC2-8CA3-4ED12B138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AE993-84F9-4B17-BB98-5AAAFAF3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CB0EC-BB93-4417-89BD-8704180E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174364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2141554"/>
            <a:ext cx="3483864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B58E081-E30E-4521-AEC0-F25E96B2F80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E5D495B-454B-46AE-A85D-594A0B9FDD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05D547-F845-48C9-979D-DD2269BB9C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Three-column layout with subheadings and images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354068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354067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98536" y="3286697"/>
            <a:ext cx="3483864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098536" y="3656030"/>
            <a:ext cx="3483864" cy="2554270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FCFB8E8-C9F0-4143-9378-EA7F6C76665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D1B458-DF75-45ED-B8CC-69A72676AB0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B1AFFF-5B96-4371-BCA2-F0CE04ECF7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1FED918-02AD-4AE8-80A2-5FBE2CA7CD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00631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A07340D-F35E-44B1-83E7-553D9B9F4A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245099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0E39C743-124E-4ED1-8147-16B673DA194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89568" y="1553369"/>
            <a:ext cx="1701800" cy="1481931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585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our column with sub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5D51-461F-4BF3-B83C-3319F4FEF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Four-column layout with subheadings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A65A-3F20-4CCD-AE7B-297E975BC0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59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614-1324-4FC8-94DC-2BB58446A1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9598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E1A54-1330-4A91-B63D-5CFA63F9FFD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47471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9DC76-96C3-408F-9627-4D642BE1BDD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474719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A6272-EB3F-49FE-8293-213DA74B26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9839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4C7D216-B044-4089-8FA7-0E2598881E8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9840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A70CBA4-9A7C-4AA6-80BD-DA7E39D565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4960" y="1743647"/>
            <a:ext cx="2377440" cy="36933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 here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88FFD55-A15C-40BB-919A-289EBCA6F2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04960" y="2141554"/>
            <a:ext cx="2377440" cy="4068746"/>
          </a:xfrm>
        </p:spPr>
        <p:txBody>
          <a:bodyPr/>
          <a:lstStyle>
            <a:lvl1pPr marL="0" indent="0">
              <a:buNone/>
              <a:defRPr sz="1800"/>
            </a:lvl1pPr>
            <a:lvl2pPr marL="285750" indent="0">
              <a:buNone/>
              <a:defRPr sz="1600"/>
            </a:lvl2pPr>
            <a:lvl3pPr marL="628650" indent="0">
              <a:buNone/>
              <a:defRPr sz="1400"/>
            </a:lvl3pPr>
            <a:lvl4pPr marL="858838" indent="0">
              <a:buNone/>
              <a:defRPr sz="1200"/>
            </a:lvl4pPr>
            <a:lvl5pPr marL="1030288" indent="0">
              <a:buNone/>
              <a:defRPr sz="1200"/>
            </a:lvl5pPr>
          </a:lstStyle>
          <a:p>
            <a:pPr lvl="0"/>
            <a:r>
              <a:rPr lang="en-US" dirty="0"/>
              <a:t>Enter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DEB3A35-9813-4635-AE9D-3B9F6CA531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617FC00-CD62-4B48-80A6-4E68401E96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F0D3C1B-0D24-4BCA-810C-31D050008A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643E-9D53-435F-9BF5-216545CC1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7577"/>
            <a:ext cx="10972800" cy="53553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FD460-44A4-4368-BEE3-4B57384F2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0300" y="1714500"/>
            <a:ext cx="5372100" cy="4495799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8F45C-51B3-4A66-AF8A-1A15D12571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14501"/>
            <a:ext cx="5372101" cy="4495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B3B1C-D783-464F-B951-6F802A18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B0C078-A6D5-4C61-A732-EC72F4B2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CB9B7-F1A6-4E7E-9A44-4A1BF91C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5DE8161-89FB-4C0E-91DC-BB077E8FD5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8"/>
          </a:xfr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logo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46C62-58BE-4875-9CF1-988E9FBC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F8648-DA5C-4249-B315-5FCC6764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42154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logo wal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31D2-1E8A-4798-BD13-0606620FD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Customer logo wall layout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46C62-58BE-4875-9CF1-988E9FBC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9F8648-DA5C-4249-B315-5FCC6764F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4976B-D5E7-498C-99B5-7AA17CD1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B11844-EDC2-4BBC-9655-791EDDE7A288}"/>
              </a:ext>
            </a:extLst>
          </p:cNvPr>
          <p:cNvSpPr/>
          <p:nvPr/>
        </p:nvSpPr>
        <p:spPr>
          <a:xfrm>
            <a:off x="0" y="1682496"/>
            <a:ext cx="12192000" cy="42428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200"/>
              </a:spcAft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4FF75-DBF1-4846-9B49-7424CC9B81D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0841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AA3F6BBD-CD6D-4350-B54B-BE6A362B5E0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72359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03249D0-599C-470C-AF38-A23174D881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718014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494B0474-3C2B-4A1F-847C-77DB6247676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5187" y="2194560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B3D3A2C-F2FE-4E58-9179-32ACA63A87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90841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9DA6D6E-7CB2-43EC-A618-77FD5AC6869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572359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DD3BB708-38D6-4216-8681-62B5B129322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718014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D95B1CF7-30AD-446D-BB48-437779BB20A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645187" y="4059936"/>
            <a:ext cx="1828800" cy="1097280"/>
          </a:xfrm>
        </p:spPr>
        <p:txBody>
          <a:bodyPr>
            <a:noAutofit/>
          </a:bodyPr>
          <a:lstStyle>
            <a:lvl1pPr marL="0" indent="0">
              <a:buNone/>
              <a:defRPr sz="1100">
                <a:solidFill>
                  <a:schemeClr val="bg2"/>
                </a:solidFill>
              </a:defRPr>
            </a:lvl1pPr>
            <a:lvl2pPr marL="285750" indent="0">
              <a:buNone/>
              <a:defRPr/>
            </a:lvl2pPr>
            <a:lvl3pPr marL="628650" indent="0">
              <a:buNone/>
              <a:defRPr/>
            </a:lvl3pPr>
            <a:lvl4pPr marL="858838" indent="0">
              <a:buNone/>
              <a:defRPr/>
            </a:lvl4pPr>
            <a:lvl5pPr marL="1030288" indent="0">
              <a:buNone/>
              <a:defRPr/>
            </a:lvl5pPr>
          </a:lstStyle>
          <a:p>
            <a:pPr lvl="0"/>
            <a:r>
              <a:rPr lang="en-US" dirty="0"/>
              <a:t>Click photo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25985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4495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285F99-D5A6-480F-A674-A76B91945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AC62E-3DD2-43DB-9AAA-009DDB88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9EF5C-832F-4F15-B95C-60157E7B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0"/>
            <a:ext cx="5248274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598"/>
            <a:ext cx="5248276" cy="4076700"/>
          </a:xfrm>
        </p:spPr>
        <p:txBody>
          <a:bodyPr/>
          <a:lstStyle>
            <a:lvl1pPr marL="0" indent="0">
              <a:spcAft>
                <a:spcPts val="1800"/>
              </a:spcAft>
              <a:buNone/>
              <a:defRPr sz="2400"/>
            </a:lvl1pPr>
            <a:lvl2pPr marL="285750" indent="0">
              <a:spcAft>
                <a:spcPts val="1800"/>
              </a:spcAft>
              <a:buNone/>
              <a:defRPr sz="2000"/>
            </a:lvl2pPr>
            <a:lvl3pPr marL="628650" indent="0">
              <a:spcAft>
                <a:spcPts val="1800"/>
              </a:spcAft>
              <a:buNone/>
              <a:defRPr sz="1800"/>
            </a:lvl3pPr>
            <a:lvl4pPr marL="914400" indent="0">
              <a:spcAft>
                <a:spcPts val="1800"/>
              </a:spcAft>
              <a:buNone/>
              <a:defRPr sz="1600"/>
            </a:lvl4pPr>
            <a:lvl5pPr marL="1143000" indent="0">
              <a:spcAft>
                <a:spcPts val="1800"/>
              </a:spcAft>
              <a:buNone/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9D7037-6014-41C7-AAA4-041F7B6E51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882DCB-3FBB-4107-96D9-358054987DA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50B923-C7E4-4160-8DCE-6199F6C430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778C9A-1C98-4EC3-A992-895A3DF0E69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>
          <p15:clr>
            <a:srgbClr val="9FCC3B"/>
          </p15:clr>
        </p15:guide>
        <p15:guide id="3" orient="horz" pos="1128">
          <p15:clr>
            <a:srgbClr val="9FCC3B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A13C1F-8C67-404B-B806-4F34A751FD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026178"/>
            <a:ext cx="6460999" cy="726547"/>
          </a:xfrm>
        </p:spPr>
        <p:txBody>
          <a:bodyPr wrap="square" anchor="t" anchorCtr="0"/>
          <a:lstStyle>
            <a:lvl1pPr algn="l">
              <a:defRPr sz="4800"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752725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1368"/>
            <a:ext cx="6477002" cy="2585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0E4D76-1B78-41A6-A9DC-5B3B502BB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9266F3-C1EE-CA46-BF0D-AE29EC149890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435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Two-column, subtitle,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2133601"/>
            <a:ext cx="5248274" cy="4076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2133600"/>
            <a:ext cx="5248276" cy="4076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48919E-8A8C-4C90-854E-20FDD2FCCD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" y="1455968"/>
            <a:ext cx="10972800" cy="258532"/>
          </a:xfrm>
        </p:spPr>
        <p:txBody>
          <a:bodyPr/>
          <a:lstStyle>
            <a:lvl1pPr marL="0" indent="0"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EA9DE9-1720-43CB-BEB4-4A471EA86C1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44196F-CE34-473D-A802-821F7968F2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4E16D6-76D0-4B95-931F-9F32F34A84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840">
          <p15:clr>
            <a:srgbClr val="9FCC3B"/>
          </p15:clr>
        </p15:guide>
        <p15:guide id="3" orient="horz" pos="1128">
          <p15:clr>
            <a:srgbClr val="9FCC3B"/>
          </p15:clr>
        </p15:guide>
        <p15:guide id="4" orient="horz" pos="134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7ECE-DA96-4373-B8B2-4E847C5AC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995221"/>
            <a:ext cx="8067261" cy="1900504"/>
          </a:xfrm>
        </p:spPr>
        <p:txBody>
          <a:bodyPr anchor="b" anchorCtr="0"/>
          <a:lstStyle>
            <a:lvl1pPr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AB32ED6-534B-4417-86C2-7D43CBC56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0036" y="1981200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2DE8EBE-FC95-451D-BADD-B5580296FA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150" y="3274218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38951-92FB-41A4-A9D4-F3B7D3577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4127500"/>
            <a:ext cx="8067261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/>
            </a:lvl1pPr>
          </a:lstStyle>
          <a:p>
            <a:pPr lvl="0"/>
            <a:r>
              <a:rPr lang="en-US" dirty="0"/>
              <a:t>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436BC0-B224-4E6F-99AF-155A3657C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4496832"/>
            <a:ext cx="8067261" cy="31393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Quoted person’s affiliation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DEF90-4BC7-4449-B8ED-B9BEFD74704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F1DAA-08EC-40A3-9CC6-57B8099A6FA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867C9-C0CC-45E6-BDB6-5AAA8DF8A9C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8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48">
          <p15:clr>
            <a:srgbClr val="FBAE40"/>
          </p15:clr>
        </p15:guide>
        <p15:guide id="2" orient="horz" pos="259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1A3FE-4D6A-4FEE-B1CD-1FE73B8F23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053DED-8B0A-4549-8967-4B01D5F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4D5AC-C55E-442D-A261-2526AFE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5E28A0-3B8E-4865-89EE-429105F735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335089"/>
            <a:ext cx="348827" cy="20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11377F-BA28-3845-97F3-53D98620ADA8}"/>
              </a:ext>
            </a:extLst>
          </p:cNvPr>
          <p:cNvSpPr txBox="1"/>
          <p:nvPr/>
        </p:nvSpPr>
        <p:spPr>
          <a:xfrm>
            <a:off x="5122817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/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9337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743620-822C-4F2E-9998-6E304D9548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053DED-8B0A-4549-8967-4B01D5F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4D5AC-C55E-442D-A261-2526AFE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D5B3FF-A08D-44FC-A0AE-D869ED9C1C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335089"/>
            <a:ext cx="348827" cy="208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704160-7EED-0143-8593-11611B75DB28}"/>
              </a:ext>
            </a:extLst>
          </p:cNvPr>
          <p:cNvSpPr txBox="1"/>
          <p:nvPr/>
        </p:nvSpPr>
        <p:spPr>
          <a:xfrm>
            <a:off x="5132435" y="6389813"/>
            <a:ext cx="192713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/>
              <a:t>© 2023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8447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B7E57E-945E-46D1-BD61-D6921E80A8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053DED-8B0A-4549-8967-4B01D5F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4D5AC-C55E-442D-A261-2526AFE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5968E3-0DF7-407B-9A2D-1A1AE08904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335089"/>
            <a:ext cx="348827" cy="20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EC3605-0B49-A242-872F-E4822FBEAC15}"/>
              </a:ext>
            </a:extLst>
          </p:cNvPr>
          <p:cNvSpPr txBox="1"/>
          <p:nvPr/>
        </p:nvSpPr>
        <p:spPr>
          <a:xfrm>
            <a:off x="5122817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/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664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9042FDE-DD19-41FD-8B6F-87590D7D76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18036"/>
            <a:ext cx="7823200" cy="1421928"/>
          </a:xfrm>
        </p:spPr>
        <p:txBody>
          <a:bodyPr anchor="ctr" anchorCtr="0"/>
          <a:lstStyle>
            <a:lvl1pPr>
              <a:defRPr sz="4800"/>
            </a:lvl1pPr>
          </a:lstStyle>
          <a:p>
            <a:r>
              <a:rPr lang="en-US" dirty="0"/>
              <a:t>Section layout: Enter section name here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053DED-8B0A-4549-8967-4B01D5F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4D5AC-C55E-442D-A261-2526AFE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13C20-A770-495A-BA36-0CE111A9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AAC885-C2D4-4F14-8900-38C88CAB96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335089"/>
            <a:ext cx="348827" cy="20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4DBAE7-9BA8-E249-B0B7-8901FF06582F}"/>
              </a:ext>
            </a:extLst>
          </p:cNvPr>
          <p:cNvSpPr txBox="1"/>
          <p:nvPr/>
        </p:nvSpPr>
        <p:spPr>
          <a:xfrm>
            <a:off x="5122817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/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14888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8ECA2-6D6E-4722-9B75-7468AE1E58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5BCD8-5D1C-48DC-A21B-317A0B7D55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here;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9EAB3-8007-4FDC-BADB-BADCE0CE1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75AEC-53B6-4043-9677-30AD83B0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51AD4-FDAE-4E07-B685-874180F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4C8A-667C-40C7-9A6D-BA3F977C5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0331E-4F8F-4DEC-91C1-F631560E660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" y="1714500"/>
            <a:ext cx="5248274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2257F-5E84-444A-B9C4-CCB856025E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4125" y="1714500"/>
            <a:ext cx="5248276" cy="44958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10155-AFE0-49FD-8E9F-C55D66232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A757A-A572-48F6-B0E7-EBDAFBA5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BE49C-423E-451A-A0D2-7D73F253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0820-803B-4C55-BA9E-AE3223753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56" y="3226552"/>
            <a:ext cx="6823869" cy="750238"/>
          </a:xfrm>
        </p:spPr>
        <p:txBody>
          <a:bodyPr/>
          <a:lstStyle>
            <a:lvl1pPr>
              <a:defRPr sz="2800" b="1">
                <a:latin typeface="+mn-lt"/>
              </a:defRPr>
            </a:lvl1pPr>
          </a:lstStyle>
          <a:p>
            <a:r>
              <a:rPr lang="en-US" dirty="0"/>
              <a:t>Enter subtitle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41FE7-5B7D-4299-B262-F8E574B5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617C0-A817-49E3-9857-07752AB40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99A66-7F1A-495E-B008-D2DB34B05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7951E-E6AB-4553-9142-A91D5BC58C21}"/>
              </a:ext>
            </a:extLst>
          </p:cNvPr>
          <p:cNvSpPr txBox="1"/>
          <p:nvPr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latin typeface="+mj-lt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5106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5E6F-C631-449B-B22F-53FD20C9E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73436"/>
            <a:ext cx="7823200" cy="1311128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en-US" dirty="0"/>
              <a:t>Video or demo divider: Enter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32064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7EE93C-8CD6-4A71-B69D-AC03D8B478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026178"/>
            <a:ext cx="6460999" cy="726547"/>
          </a:xfrm>
        </p:spPr>
        <p:txBody>
          <a:bodyPr wrap="square" anchor="t" anchorCtr="0"/>
          <a:lstStyle>
            <a:lvl1pPr algn="l">
              <a:defRPr sz="4800"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752725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1368"/>
            <a:ext cx="6477002" cy="2585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155C57-5861-4985-97FD-080A655F69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FDD6E3-6305-6241-8FD1-0A44F9B285EE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38029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300D94-E16B-4268-9D8D-053D71D5DC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100FBD5-D226-4B79-8009-A3AA42458FC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lIns="54864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4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1A51E-0F08-4B7B-9A9F-00CF3AA310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914401"/>
            <a:ext cx="10972800" cy="535531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6EECF-7227-4AD4-BC6B-F6715716A8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10300" y="1714501"/>
            <a:ext cx="5372100" cy="4484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C0C8A-CCAE-4B98-91F0-838AA4F55C8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598" y="1725611"/>
            <a:ext cx="5372101" cy="44846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descriptive text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345976-84FD-694C-6632-58E26302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</p:spPr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27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F94D6F-FC6C-41D8-A694-AB55DA3B3D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488766-D546-4AE2-8DD5-211B4D6982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1FFA190-394C-4586-A84A-BA2A677030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82D70F-F9C4-4C4C-A916-589EA4438C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93A1250-E885-4935-B98D-9C62E4E51F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8911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F7E9957-AB07-4CE6-BD9E-3631EF6ED5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8911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064B62F-5416-46A2-BBC6-945C362C63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38699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BBE44B1-E140-4E35-AF0B-41A3CDA5C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8699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8B5018-B20C-8F46-977C-3C7AF08A2F06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1943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EFCB8B8-979C-4AAB-AA82-9F25D385BC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954476E-F626-4819-A736-EC4102742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2DEB717-2DE7-459C-BBF4-D1DE18E28B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97C2B80-F3FA-418B-83A2-AD00C724B0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944E1C8-03C2-4996-BF98-A9CACDB54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81FA1AA7-555D-4F9D-A68D-165E76FE78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B05F162-C8A5-4E12-B74F-866E647CBB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F7ABC795-AA3D-4A5F-885A-E07B8B8AF8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581374-1A4B-634F-BDD7-1DDAC0D29E26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8083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12AE363-E174-413B-A5D8-84EF102481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79ABD0-4BB3-454B-96DF-FA1598EF70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52DB849-62DF-461B-B820-A4F32D048C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DA8CEFC-CF61-4A31-A788-161B3972B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439D56A-BB5E-4F3A-B629-0A1D1E862B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5D8D917-6B13-42D6-8690-C650241DA9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0321A4E-2574-41DF-96BF-F2CDB2C809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32E8CB69-C161-4F4F-8247-6F0E5557C9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FDEC4-0CB5-6E46-B88B-5BE4FECFA936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3925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EE2A75-D393-46AE-BBAB-0EB32F6FE0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A73902-C254-4348-AC8F-7A5712464B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C957602-E6E1-48FD-A674-F0E29B19C8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D5E640DD-5644-4072-B700-BE75881795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CE8A87F-3E35-4DEB-81B0-C1AC29D118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CA938FB-2229-41FA-B422-BA4198B742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E92DC88-034C-420D-85C5-F8681F9E9F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D8C021E-4635-4036-8672-099B9DD4B3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757FE8-5400-7C41-BB75-E08DC6FC8B7D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34296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0280A60-AE9B-4B6A-975D-35CFC5451D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2C9EB4-F1AF-4D5B-B797-12A017CD00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070AF26-7CD2-427C-AA91-5007610CFA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C7F58AC-B161-4FBE-9FD6-B35E51E34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1CD2A80-C504-434F-936F-3B2B1AFCEF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47C96C28-DBE7-41AE-B2A4-8E50C128D8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AE9D8EDA-E4CA-4B74-9177-7D67910B17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B45939A9-6CA0-455E-9033-788F15899C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78BB98-DB57-6243-8C6E-FEF0FC8E56F8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14079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A117F34-934F-4076-88D3-D782D6ECB1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599" y="2461211"/>
            <a:ext cx="6867525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DDEC3C-3A7B-41CD-BA1E-F1F67821AD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E75229E-512D-4B42-B5D1-CF8CCA9E6A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A19A9CC-5AEE-44CE-AEDF-830A16B506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1DE48800-5CD8-4B07-BDB4-0138FFA207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950D0EB8-6F99-44AC-AA8F-9D74CE0E12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1EF49EB-4904-4C76-997C-A99DA56896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50712B44-50FF-4BA1-9E6C-5F60AEE2F4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682E5-3952-4A4A-953C-6B52A00F086C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371694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E2AD207-CE0A-4D3E-A94F-E95D4794AF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600" y="2461211"/>
            <a:ext cx="6257926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E8DB85-756D-43AA-A4E5-05992D1281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59644-4343-4773-A28F-4CBF7DF4E5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E64855C4-2627-46E1-A9CA-B148C6AD81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E36E688-F3C3-40CD-9899-3D65D5174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1DF14098-B30D-4FC9-B638-A7F0EAA1DD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A87B262-4F9C-4963-B71F-6A599F51E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92E6B7D5-F737-477D-BCEB-A0FC9AA521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6F419-95CE-824B-8B49-E54037B3A1F1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37624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E68949-CE6F-4504-96F3-8F99C5B810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600" y="2461211"/>
            <a:ext cx="6257926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34A202-5BCA-4C63-9A75-29E977C2B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4D0F4C-32F5-4FAE-A5FD-112D779673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2BAE7EE1-DB4F-46E7-B763-260F189585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923609D-11EC-4A90-9DF4-6011CEFA0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FA5F0A2C-DD2C-42D9-9891-3AC7EAC58A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6FE6896-B28C-4407-9B9D-30EF7DEEC1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B0B2D505-D8BD-49D5-BA6B-C78D78B514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2E70C-C45C-4E46-9B05-C99C1FF6465C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15217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70BFFB-0093-421A-9336-050D902227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026178"/>
            <a:ext cx="6460999" cy="726547"/>
          </a:xfrm>
        </p:spPr>
        <p:txBody>
          <a:bodyPr wrap="square" anchor="t" anchorCtr="0"/>
          <a:lstStyle>
            <a:lvl1pPr algn="l">
              <a:defRPr sz="4800"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752725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1368"/>
            <a:ext cx="6477002" cy="2585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33CD46-0AFF-491A-81DD-A41D6C0A0C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BCCE20-DD0D-2040-9412-B97BA2352D8F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9140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6BDE67F-978F-4031-B3D3-DF4DCF6C95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600" y="2461211"/>
            <a:ext cx="6257926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EAADDF-3715-41F9-80EB-8089BE4C7D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30FD717-B5D1-4382-B640-9A1502DF2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80AFCB4-6EDA-47FA-9B03-8D52A02470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A3C913E-49B8-4E01-84BA-3E1302AAAA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5F2329A-FFEB-498F-831A-5B64A8D8A2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7DE1BE55-27D0-4CCD-BC1C-1E28603B28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801B2B04-0E68-469F-97F4-1485CABC89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CC861-FA54-3E4C-A730-889402022BFE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8938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A8B14CE-D48C-4755-97B8-C8D09BC428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600" y="2461211"/>
            <a:ext cx="6257926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2E4779-460A-4AB2-B60F-636DA52DBE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6067447-57A4-4241-95CA-58BA6147CC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6F5222C-6420-402E-8432-442A9B9039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FF9F2DF-FEFD-4519-BA6A-321AE118D6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FB278312-C7E9-4084-9DA4-8FF690E63D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3841CF4B-BB8A-4DB4-9E3A-0FE156EE6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2CCD502E-CCF3-4763-BBA5-9668C6A2CD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B3FA62-6F7D-C245-94EF-CC61AE2D7055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11910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999E97E-66C6-4818-BD73-FD1DEC2A17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600" y="2461211"/>
            <a:ext cx="6257926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CF5C72-58D2-4105-AADB-DD17ABECF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E89F7E8-34D5-405B-AE9C-9A1ACC3C2B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E382DE2-8277-44F2-BA33-B9F080C86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2F3C8CFB-D16E-4A3C-AD00-0A429FF646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0923359-3BBB-4CE7-B735-2F4ADEAECF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E287D8B1-049A-44B5-941A-00789112F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C754C1F4-1140-46D2-8F46-A49CC24C64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283338-84FB-5148-8C2F-B3A0CAE3E9DA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14732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Option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A4623BD-B67C-4E55-8A2B-78F2A27CC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BEBFA3-8C5E-448A-B03D-8DAAEBB407B0}"/>
              </a:ext>
            </a:extLst>
          </p:cNvPr>
          <p:cNvSpPr txBox="1"/>
          <p:nvPr/>
        </p:nvSpPr>
        <p:spPr>
          <a:xfrm>
            <a:off x="609600" y="2461211"/>
            <a:ext cx="6257926" cy="923330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+mj-lt"/>
              </a:rPr>
              <a:t>Thank you!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5FD913-AA31-4215-9688-5AEC91B155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703823"/>
            <a:ext cx="1003173" cy="600189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122668E-8FB9-448F-A378-4A580E1A57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949EC9C-3C70-49AA-8B49-6ADBA205EF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1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F15B12-1AC6-4328-97BB-8B37EE3A02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527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EF48591-DA78-43C0-AB30-09A697E96E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27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B2E2B554-8152-4875-8AE7-DB559878A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86324" y="3621643"/>
            <a:ext cx="1981201" cy="369332"/>
          </a:xfrm>
        </p:spPr>
        <p:txBody>
          <a:bodyPr anchor="b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94C9D5B0-6B00-4369-AE51-42B65E61ED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6324" y="3990975"/>
            <a:ext cx="1981201" cy="12700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600"/>
            </a:lvl1pPr>
          </a:lstStyle>
          <a:p>
            <a:pPr lvl="0"/>
            <a:r>
              <a:rPr lang="en-US" dirty="0"/>
              <a:t>Speaker contact info (email or socials)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1A797-766E-2044-B9AC-3A309F971FEB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2022,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428228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A33D-5535-4C9A-8FE3-B37ABA63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3D77A-024C-472F-B312-4E06A5BAE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718982"/>
            <a:ext cx="10972800" cy="44913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BCF1F-274F-4C05-8696-189CDAE0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BB62C-DD5C-4CC6-98BC-330285579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D4DAD-D906-4444-864A-7CED33CED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F2CA4B-F100-498A-9F95-D1048E98B3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14399"/>
            <a:ext cx="285750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42DEB-18AA-41C3-A034-B81C20069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914399"/>
            <a:ext cx="7962900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8874D-2362-4107-9CFB-6624C519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1FEF1-5834-4539-A37C-ED5E275C6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1474-147C-4D4E-B55D-24F747B20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A4731D4-24B7-407D-A119-09109E0E0D80}"/>
              </a:ext>
            </a:extLst>
          </p:cNvPr>
          <p:cNvSpPr txBox="1"/>
          <p:nvPr/>
        </p:nvSpPr>
        <p:spPr>
          <a:xfrm>
            <a:off x="3486150" y="2512370"/>
            <a:ext cx="7353300" cy="1874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000" dirty="0">
                <a:latin typeface="+mj-lt"/>
              </a:rPr>
              <a:t>Do not use layouts after this slide.</a:t>
            </a:r>
            <a:br>
              <a:rPr lang="en-US" sz="6000" dirty="0">
                <a:latin typeface="+mj-lt"/>
              </a:rPr>
            </a:br>
            <a:r>
              <a:rPr lang="en-US" sz="2000" dirty="0">
                <a:latin typeface="+mj-lt"/>
              </a:rPr>
              <a:t>They are not part of the official template.</a:t>
            </a:r>
            <a:endParaRPr lang="en-US" sz="6000" dirty="0">
              <a:latin typeface="+mj-lt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2E1D490C-0B7A-44B5-A2CC-975048311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6A91D7-A142-41A9-9775-90FA8A0EC8F4}"/>
              </a:ext>
            </a:extLst>
          </p:cNvPr>
          <p:cNvSpPr/>
          <p:nvPr/>
        </p:nvSpPr>
        <p:spPr>
          <a:xfrm>
            <a:off x="380999" y="6337300"/>
            <a:ext cx="4943475" cy="520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A252AA-410C-4410-AE45-9D483892FCD8}"/>
              </a:ext>
            </a:extLst>
          </p:cNvPr>
          <p:cNvSpPr/>
          <p:nvPr/>
        </p:nvSpPr>
        <p:spPr>
          <a:xfrm>
            <a:off x="380999" y="163722"/>
            <a:ext cx="4943475" cy="520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_of_Content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0CA0-5CE7-1A4B-ACE6-C7A15B82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3248"/>
            <a:ext cx="11258550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0D4E-8635-D746-9FE7-1EE20F49E4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11258550" cy="2173608"/>
          </a:xfrm>
          <a:prstGeom prst="rect">
            <a:avLst/>
          </a:prstGeom>
        </p:spPr>
        <p:txBody>
          <a:bodyPr/>
          <a:lstStyle>
            <a:lvl5pPr>
              <a:defRPr sz="158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86CBE3-9FC5-DFAC-0693-179AC5BD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</p:spPr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35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269875" y="1391463"/>
            <a:ext cx="11652356" cy="1307537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1000"/>
              </a:spcAft>
              <a:defRPr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667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667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667"/>
              </a:spcAft>
              <a:defRPr/>
            </a:lvl4pPr>
            <a:lvl5pPr>
              <a:spcAft>
                <a:spcPts val="667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875" y="285750"/>
            <a:ext cx="11652356" cy="535531"/>
          </a:xfrm>
        </p:spPr>
        <p:txBody>
          <a:bodyPr/>
          <a:lstStyle>
            <a:lvl1pPr>
              <a:defRPr b="0" i="0" baseline="0">
                <a:solidFill>
                  <a:schemeClr val="bg1"/>
                </a:solidFill>
                <a:latin typeface="Amazon Ember Heavy" panose="020B0603020204020204" pitchFamily="34" charset="0"/>
                <a:ea typeface="Amazon Ember Heavy" panose="020B0603020204020204" pitchFamily="34" charset="0"/>
                <a:cs typeface="Amazon Ember Heavy" panose="020B0603020204020204" pitchFamily="34" charset="0"/>
              </a:defRPr>
            </a:lvl1pPr>
          </a:lstStyle>
          <a:p>
            <a:r>
              <a:rPr lang="en-US" dirty="0"/>
              <a:t>Title and content layout – Type 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53C152-0320-BB5F-5C46-12070663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9200" y="6289500"/>
            <a:ext cx="2743200" cy="365125"/>
          </a:xfrm>
        </p:spPr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84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Foot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249"/>
            <a:ext cx="11257886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658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DBAA309-92EA-4379-8B36-A33B00AC08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026178"/>
            <a:ext cx="6460999" cy="726547"/>
          </a:xfrm>
        </p:spPr>
        <p:txBody>
          <a:bodyPr wrap="square" anchor="t" anchorCtr="0"/>
          <a:lstStyle>
            <a:lvl1pPr algn="l">
              <a:defRPr sz="4800"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752725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1368"/>
            <a:ext cx="6477002" cy="2585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5D5CC1-F214-4B0D-B624-747936DBC0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BC71C6-2646-9C46-BBEA-526E344D7234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205655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268F13E-C214-4B8D-880A-BA0FCE0C91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026178"/>
            <a:ext cx="6460999" cy="726547"/>
          </a:xfrm>
        </p:spPr>
        <p:txBody>
          <a:bodyPr wrap="square" anchor="t" anchorCtr="0"/>
          <a:lstStyle>
            <a:lvl1pPr algn="l">
              <a:defRPr sz="4800"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752725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1368"/>
            <a:ext cx="6477002" cy="2585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98E043-3FBE-4BA4-AC46-79BDCCF502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0F749D-EC2C-CF4C-B87E-B001F4B40D77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170869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5600E0-7AB0-4031-A612-7B2CCBEE75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F3A4-5795-4C3E-A626-E8705501F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8" y="2026178"/>
            <a:ext cx="6460999" cy="726547"/>
          </a:xfrm>
        </p:spPr>
        <p:txBody>
          <a:bodyPr wrap="square" anchor="t" anchorCtr="0"/>
          <a:lstStyle>
            <a:lvl1pPr algn="l">
              <a:defRPr sz="4800"/>
            </a:lvl1pPr>
          </a:lstStyle>
          <a:p>
            <a:r>
              <a:rPr lang="en-US" dirty="0"/>
              <a:t>Enter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D1914-560C-4D5C-AA3F-8A993D908E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8" y="2752725"/>
            <a:ext cx="6460998" cy="535531"/>
          </a:xfrm>
        </p:spPr>
        <p:txBody>
          <a:bodyPr wrap="square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3200" b="0" i="0" cap="none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5E33B-41A5-4ACB-9AE6-2F3E7CAA44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8" y="4349712"/>
            <a:ext cx="3797302" cy="3693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2000" b="0" i="0" cap="none" spc="0" baseline="0"/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4CE4ED-4096-479A-AA41-A2286E854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8" y="1721368"/>
            <a:ext cx="6477002" cy="258532"/>
          </a:xfrm>
        </p:spPr>
        <p:txBody>
          <a:bodyPr wrap="square"/>
          <a:lstStyle>
            <a:lvl1pPr marL="0" indent="0">
              <a:spcAft>
                <a:spcPts val="0"/>
              </a:spcAft>
              <a:buNone/>
              <a:defRPr sz="1200" b="1" i="0" cap="all" spc="300" baseline="0"/>
            </a:lvl1pPr>
          </a:lstStyle>
          <a:p>
            <a:pPr lvl="0"/>
            <a:r>
              <a:rPr lang="en-US" dirty="0"/>
              <a:t>Enter session ID if required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7D4CE88-F816-4273-A6C0-5D3F9D2E05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8" y="4762500"/>
            <a:ext cx="3797302" cy="535531"/>
          </a:xfrm>
        </p:spPr>
        <p:txBody>
          <a:bodyPr wrap="square"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Speaker job title</a:t>
            </a:r>
            <a:br>
              <a:rPr lang="en-US" dirty="0"/>
            </a:br>
            <a:r>
              <a:rPr lang="en-US" dirty="0"/>
              <a:t>Speaker company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DCD881-DF20-456B-8D14-A0EB6AF3BE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02" y="551423"/>
            <a:ext cx="1003173" cy="6001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FC373E-6D05-E14A-9399-23E5FB999DB4}"/>
              </a:ext>
            </a:extLst>
          </p:cNvPr>
          <p:cNvSpPr txBox="1"/>
          <p:nvPr/>
        </p:nvSpPr>
        <p:spPr>
          <a:xfrm>
            <a:off x="609600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chemeClr val="tx2"/>
                </a:solidFill>
              </a:rPr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32024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464">
          <p15:clr>
            <a:srgbClr val="FBAE40"/>
          </p15:clr>
        </p15:guide>
        <p15:guide id="3" orient="horz" pos="2736">
          <p15:clr>
            <a:srgbClr val="FBAE40"/>
          </p15:clr>
        </p15:guide>
        <p15:guide id="4" orient="horz" pos="1272">
          <p15:clr>
            <a:srgbClr val="FBAE40"/>
          </p15:clr>
        </p15:guide>
        <p15:guide id="5" orient="horz" pos="17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91CB6-D820-4A96-8204-600D7D956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750401-572B-4B45-BF07-5D528B05F8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714500"/>
            <a:ext cx="10972800" cy="4495800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400"/>
            </a:lvl1pPr>
            <a:lvl2pPr marL="0" indent="0">
              <a:spcAft>
                <a:spcPts val="3000"/>
              </a:spcAft>
              <a:buNone/>
              <a:defRPr sz="2400"/>
            </a:lvl2pPr>
            <a:lvl3pPr marL="0" indent="0">
              <a:spcAft>
                <a:spcPts val="3000"/>
              </a:spcAft>
              <a:buNone/>
              <a:defRPr sz="2400"/>
            </a:lvl3pPr>
            <a:lvl4pPr marL="0" indent="0">
              <a:spcAft>
                <a:spcPts val="3000"/>
              </a:spcAft>
              <a:buNone/>
              <a:defRPr sz="2400"/>
            </a:lvl4pPr>
            <a:lvl5pPr marL="0" indent="0">
              <a:spcAft>
                <a:spcPts val="3000"/>
              </a:spcAft>
              <a:buNone/>
              <a:defRPr sz="2400"/>
            </a:lvl5pPr>
          </a:lstStyle>
          <a:p>
            <a:pPr lvl="0"/>
            <a:r>
              <a:rPr lang="en-US" dirty="0"/>
              <a:t>Enter high-level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A1D86-6A7C-4718-BC8A-729563F7E07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447C4-003F-49F1-92D9-AA8E160181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0F27-F073-46C5-99AA-D6BC67A40F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86CC99-EC41-4647-BD17-9EFC9AA4D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535531"/>
          </a:xfrm>
          <a:prstGeom prst="rect">
            <a:avLst/>
          </a:prstGeom>
        </p:spPr>
        <p:txBody>
          <a:bodyPr vert="horz" wrap="square" lIns="0" tIns="45720" rIns="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28EF9-1BCD-42D2-8B21-6150BBD86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18983"/>
            <a:ext cx="10972800" cy="220368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84D14-2EC8-4252-96DA-F75A75EAF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532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B18F2-2506-4A8B-983C-1A77A245E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532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25A29-F4EF-4A12-9095-1B88A1BDD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29200" y="62895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3FBBE-687F-7A49-A57C-1AD5CB014EF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D4F7D2-009A-40A3-9C6D-5D576E0365C6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" y="6335089"/>
            <a:ext cx="348827" cy="208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BF6604-AFFA-2144-84A8-B114434DA9D8}"/>
              </a:ext>
            </a:extLst>
          </p:cNvPr>
          <p:cNvSpPr txBox="1"/>
          <p:nvPr/>
        </p:nvSpPr>
        <p:spPr>
          <a:xfrm>
            <a:off x="5122817" y="6389813"/>
            <a:ext cx="194636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dirty="0"/>
              <a:t>© 2023, Amazon Web Services, Inc. or its affiliates.</a:t>
            </a:r>
          </a:p>
        </p:txBody>
      </p:sp>
    </p:spTree>
    <p:extLst>
      <p:ext uri="{BB962C8B-B14F-4D97-AF65-F5344CB8AC3E}">
        <p14:creationId xmlns:p14="http://schemas.microsoft.com/office/powerpoint/2010/main" val="35226592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9" r:id="rId57"/>
    <p:sldLayoutId id="2147483721" r:id="rId58"/>
    <p:sldLayoutId id="2147483725" r:id="rId5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Amazon Ember Display" panose="020F06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mazon Ember Display" panose="020F0603020204020204" pitchFamily="34" charset="0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SzPct val="90000"/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Amazon Ember Display" panose="020F0603020204020204" pitchFamily="34" charset="0"/>
          <a:ea typeface="+mn-ea"/>
          <a:cs typeface="+mn-cs"/>
        </a:defRPr>
      </a:lvl2pPr>
      <a:lvl3pPr marL="85725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mazon Ember" panose="020B0603020204020204" pitchFamily="34" charset="0"/>
        <a:buChar char="–"/>
        <a:defRPr sz="2000" kern="1200" baseline="0">
          <a:solidFill>
            <a:schemeClr val="tx1"/>
          </a:solidFill>
          <a:latin typeface="Amazon Ember Display" panose="020F0603020204020204" pitchFamily="34" charset="0"/>
          <a:ea typeface="+mn-ea"/>
          <a:cs typeface="+mn-cs"/>
        </a:defRPr>
      </a:lvl3pPr>
      <a:lvl4pPr marL="1030288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mazon Ember Display" panose="020F0603020204020204" pitchFamily="34" charset="0"/>
          <a:ea typeface="+mn-ea"/>
          <a:cs typeface="+mn-cs"/>
        </a:defRPr>
      </a:lvl4pPr>
      <a:lvl5pPr marL="1201738" indent="-17145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mazon Ember Display" panose="020F06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  <p15:guide id="3" orient="horz" pos="192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1080">
          <p15:clr>
            <a:srgbClr val="F26B43"/>
          </p15:clr>
        </p15:guide>
        <p15:guide id="6" orient="horz" pos="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9D0ED-6F1B-2C59-4F01-0FF9F5568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8" y="2026178"/>
            <a:ext cx="6460999" cy="1421928"/>
          </a:xfrm>
        </p:spPr>
        <p:txBody>
          <a:bodyPr/>
          <a:lstStyle/>
          <a:p>
            <a:r>
              <a:rPr lang="en-US" dirty="0"/>
              <a:t>String Solving at Scale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48680-05C2-1D3A-A775-9D68224F12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Amit Goel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25E2A4-55C1-16E1-61E5-E38879D0A7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8" y="4762500"/>
            <a:ext cx="3797302" cy="535531"/>
          </a:xfrm>
        </p:spPr>
        <p:txBody>
          <a:bodyPr/>
          <a:lstStyle/>
          <a:p>
            <a:r>
              <a:rPr lang="en-US" dirty="0"/>
              <a:t>Principal Applied Scientist</a:t>
            </a:r>
            <a:br>
              <a:rPr lang="en-US" dirty="0"/>
            </a:br>
            <a:r>
              <a:rPr lang="en-US" dirty="0"/>
              <a:t>Automated Reasoning in Identity</a:t>
            </a:r>
          </a:p>
        </p:txBody>
      </p:sp>
    </p:spTree>
    <p:extLst>
      <p:ext uri="{BB962C8B-B14F-4D97-AF65-F5344CB8AC3E}">
        <p14:creationId xmlns:p14="http://schemas.microsoft.com/office/powerpoint/2010/main" val="14004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5ECC3B-8A69-3ABE-2FAB-EA9BE708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Zelkova</a:t>
            </a:r>
            <a:br>
              <a:rPr lang="en-US" dirty="0"/>
            </a:br>
            <a:r>
              <a:rPr lang="en-US" dirty="0"/>
              <a:t>IAM Policy Analysis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59494E-85C4-5FE9-F9AE-81BBB1C7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190C-58C9-A149-8B9E-3339C8B6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4347"/>
            <a:ext cx="10972800" cy="535531"/>
          </a:xfrm>
        </p:spPr>
        <p:txBody>
          <a:bodyPr/>
          <a:lstStyle/>
          <a:p>
            <a:r>
              <a:rPr lang="en-US" dirty="0"/>
              <a:t>Zelkova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1EDC6-E14E-944A-BC32-3EA1D27F0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4500"/>
            <a:ext cx="5840361" cy="2031325"/>
          </a:xfrm>
        </p:spPr>
        <p:txBody>
          <a:bodyPr/>
          <a:lstStyle/>
          <a:p>
            <a:r>
              <a:rPr lang="en-US" dirty="0"/>
              <a:t>Precisely models IAM policies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Answers universal questions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Using automated reasoning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6E54F-5105-3518-A254-1CD0B12C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6C9FBD-3961-7B66-E9F4-860792C5B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396" y="1268954"/>
            <a:ext cx="3673607" cy="4801470"/>
          </a:xfrm>
          <a:prstGeom prst="rect">
            <a:avLst/>
          </a:prstGeom>
          <a:ln w="4127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6461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3CD2A-4CE7-8B4E-812B-EC77C4A7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541" y="1269946"/>
            <a:ext cx="10281153" cy="5384679"/>
          </a:xfrm>
        </p:spPr>
        <p:txBody>
          <a:bodyPr/>
          <a:lstStyle/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"Statement": [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"Allow",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"AWS": "111122223333"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"s3:GetObject",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"arn:aws:s3:::my-bucket/*”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"Deny",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"arn:aws:s3:::my-bucket/*",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"Condition":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StringNotLike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{"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aws:RequestedRegion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"us-*"} 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]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EB3F1-E081-514B-8BB6-F89B093C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IAM Policy Example: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F77D3-79FB-5B82-EECD-766070BF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7DC54C8C-9F49-FF7A-9E75-992926E5CE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2114370"/>
                <a:ext cx="6649588" cy="15137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60959" rIns="60959">
                <a:normAutofit/>
              </a:bodyPr>
              <a:lstStyle>
                <a:lvl1pPr marL="3429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1pPr>
                <a:lvl2pPr marL="778668" marR="0" indent="-321468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2pPr>
                <a:lvl3pPr marL="1208314" marR="0" indent="-293914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3pPr>
                <a:lvl4pPr marL="17145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4pPr>
                <a:lvl5pPr marL="21717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»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5pPr>
                <a:lvl6pPr marL="2491739" marR="0" indent="-205739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2948939" marR="0" indent="-205739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406140" marR="0" indent="-20574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3340" marR="0" indent="-20574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200" dirty="0"/>
                        <m:t>”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11112222333</m:t>
                      </m:r>
                      <m:r>
                        <m:rPr>
                          <m:nor/>
                        </m:rPr>
                        <a:rPr lang="en-US" sz="2200" dirty="0"/>
                        <m:t>”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22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2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200" dirty="0"/>
                  <a:t>“s3:GetObject”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endParaRPr lang="en-US" sz="22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200" dirty="0"/>
                  <a:t>“arn:aws:s3:::my-bucket/*”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7DC54C8C-9F49-FF7A-9E75-992926E5C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14370"/>
                <a:ext cx="6649588" cy="1513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282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3CD2A-4CE7-8B4E-812B-EC77C4A7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541" y="1269946"/>
            <a:ext cx="10281153" cy="5384679"/>
          </a:xfrm>
        </p:spPr>
        <p:txBody>
          <a:bodyPr/>
          <a:lstStyle/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"Statement": [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"Allow",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"AWS": "111122223333"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"s3:GetObject",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"arn:aws:s3:::my-bucket/*”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"Deny",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"arn:aws:s3:::my-bucket/*",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"Condition":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StringNotLike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{"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aws:RequestedRegion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"us-*"} 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]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EB3F1-E081-514B-8BB6-F89B093C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IAM Policy Example: Semantics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F77D3-79FB-5B82-EECD-766070BF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7DC54C8C-9F49-FF7A-9E75-992926E5CE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2114370"/>
                <a:ext cx="6649588" cy="15137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60959" rIns="60959">
                <a:normAutofit/>
              </a:bodyPr>
              <a:lstStyle>
                <a:lvl1pPr marL="3429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1pPr>
                <a:lvl2pPr marL="778668" marR="0" indent="-321468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2pPr>
                <a:lvl3pPr marL="1208314" marR="0" indent="-293914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3pPr>
                <a:lvl4pPr marL="17145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4pPr>
                <a:lvl5pPr marL="21717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»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5pPr>
                <a:lvl6pPr marL="2491739" marR="0" indent="-205739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2948939" marR="0" indent="-205739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406140" marR="0" indent="-20574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3340" marR="0" indent="-20574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200" dirty="0"/>
                        <m:t>”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11112222333</m:t>
                      </m:r>
                      <m:r>
                        <m:rPr>
                          <m:nor/>
                        </m:rPr>
                        <a:rPr lang="en-US" sz="2200" dirty="0"/>
                        <m:t>”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∧</m:t>
                      </m:r>
                    </m:oMath>
                  </m:oMathPara>
                </a14:m>
                <a:endParaRPr lang="en-US" sz="22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200" i="1" dirty="0">
                    <a:latin typeface="Cambria Math" panose="02040503050406030204" pitchFamily="18" charset="0"/>
                  </a:rPr>
                  <a:t> </a:t>
                </a:r>
                <a:r>
                  <a:rPr lang="en-US" sz="2200" dirty="0"/>
                  <a:t>“s3:GetObject”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endParaRPr lang="en-US" sz="22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200" dirty="0"/>
                  <a:t>“arn:aws:s3:::my-bucket/*”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7DC54C8C-9F49-FF7A-9E75-992926E5C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14370"/>
                <a:ext cx="6649588" cy="1513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14D39F2D-A39E-FA50-EFA4-03E1460386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4074320"/>
                <a:ext cx="6649588" cy="15137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60959" rIns="60959">
                <a:normAutofit fontScale="92500" lnSpcReduction="10000"/>
              </a:bodyPr>
              <a:lstStyle>
                <a:lvl1pPr marL="3429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1pPr>
                <a:lvl2pPr marL="778668" marR="0" indent="-321468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2pPr>
                <a:lvl3pPr marL="1208314" marR="0" indent="-293914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3pPr>
                <a:lvl4pPr marL="17145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4pPr>
                <a:lvl5pPr marL="21717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»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5pPr>
                <a:lvl6pPr marL="2491739" marR="0" indent="-205739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2948939" marR="0" indent="-205739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406140" marR="0" indent="-20574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3340" marR="0" indent="-20574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4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400" dirty="0"/>
                        <m:t>“∗”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)∧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400" dirty="0"/>
                        <m:t>“∗”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)∧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400" dirty="0"/>
                  <a:t>“arn:aws:s3:::my-bucket/*”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endParaRPr lang="en-US" sz="2400" dirty="0"/>
              </a:p>
              <a:p>
                <a:pPr marL="0" indent="0" algn="ctr"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𝑐𝑜𝑛𝑑𝐸𝑥𝑖𝑠𝑡𝑠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𝑅𝑅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24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  <m:r>
                      <a:rPr lang="en-US" sz="26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sz="26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sz="2400" dirty="0"/>
                          <m:t>“</m:t>
                        </m:r>
                        <m:r>
                          <m:rPr>
                            <m:nor/>
                          </m:rPr>
                          <a:rPr lang="en-US" sz="2400" b="0" i="0" dirty="0" smtClean="0"/>
                          <m:t>us</m:t>
                        </m:r>
                        <m:r>
                          <m:rPr>
                            <m:nor/>
                          </m:rPr>
                          <a:rPr lang="en-US" sz="2400" b="0" i="0" dirty="0" smtClean="0"/>
                          <m:t>−∗”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14D39F2D-A39E-FA50-EFA4-03E146038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074320"/>
                <a:ext cx="6649588" cy="1513734"/>
              </a:xfrm>
              <a:prstGeom prst="rect">
                <a:avLst/>
              </a:prstGeom>
              <a:blipFill>
                <a:blip r:embed="rId4"/>
                <a:stretch>
                  <a:fillRect t="-1653" b="-49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884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9BE7BC-9385-4A49-A252-E0D21322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Allow and Deny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D0FF8629-A1BA-5C4D-9AB2-D3F80E14FA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15863" y="2103344"/>
                <a:ext cx="9360274" cy="1974900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⟦"/>
                          <m:endChr m:val="⟧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⋁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𝐴𝑙𝑙𝑜𝑤𝑠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sub>
                            <m:sup/>
                            <m:e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∧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⋀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𝐷𝑒𝑛𝑖𝑒𝑠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¬</m:t>
                              </m:r>
                              <m:d>
                                <m:dPr>
                                  <m:begChr m:val="⟦"/>
                                  <m:endChr m:val="⟧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D0FF8629-A1BA-5C4D-9AB2-D3F80E14FA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15863" y="2103344"/>
                <a:ext cx="9360274" cy="1974900"/>
              </a:xfrm>
              <a:blipFill>
                <a:blip r:embed="rId3"/>
                <a:stretch>
                  <a:fillRect t="-47134" b="-89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DFF02F-5726-C261-6FE5-7F5E70A2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A1D5-F1D6-669C-466C-6EAD3136F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6D1D8-ED69-335F-4315-DA5DB72FD60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15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7D4D96A-F90A-796B-BF1A-C886D496C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714500"/>
            <a:ext cx="10972800" cy="3240887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My S3 buckets are not publicly accessible</a:t>
            </a:r>
          </a:p>
          <a:p>
            <a:r>
              <a:rPr lang="en-US" dirty="0"/>
              <a:t>Nobody outside my organization can access my KMS keys</a:t>
            </a:r>
          </a:p>
          <a:p>
            <a:r>
              <a:rPr lang="en-US" dirty="0"/>
              <a:t>There is no cross-account access to my Lambda functions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012E-4649-CE0B-5657-5FCA0BC50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Comparisons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AFC08-49F9-6174-5D90-2DE06064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E0ACECB-AF0A-900D-61A3-3311B8C294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714500"/>
                <a:ext cx="10972800" cy="1384995"/>
              </a:xfrm>
            </p:spPr>
            <p:txBody>
              <a:bodyPr/>
              <a:lstStyle/>
              <a:p>
                <a:r>
                  <a:rPr lang="en-US" sz="2000" dirty="0"/>
                  <a:t>To check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</a:t>
                </a:r>
              </a:p>
              <a:p>
                <a:r>
                  <a:rPr lang="en-US" sz="2000" dirty="0"/>
                  <a:t>	Translate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to logic</a:t>
                </a:r>
              </a:p>
              <a:p>
                <a:r>
                  <a:rPr lang="en-US" sz="2000" dirty="0"/>
                  <a:t>	Check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∧¬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sz="2000" dirty="0"/>
                  <a:t> ?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5E0ACECB-AF0A-900D-61A3-3311B8C294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714500"/>
                <a:ext cx="10972800" cy="1384995"/>
              </a:xfrm>
              <a:blipFill>
                <a:blip r:embed="rId3"/>
                <a:stretch>
                  <a:fillRect l="-1387" t="-4545" b="-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607E9A0A-18A4-EB9C-6B56-91F6F9A3C867}"/>
              </a:ext>
            </a:extLst>
          </p:cNvPr>
          <p:cNvGrpSpPr/>
          <p:nvPr/>
        </p:nvGrpSpPr>
        <p:grpSpPr>
          <a:xfrm>
            <a:off x="885397" y="3565357"/>
            <a:ext cx="9934112" cy="2530137"/>
            <a:chOff x="1216242" y="2253613"/>
            <a:chExt cx="9934112" cy="253013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4A7618-5D79-E4F9-5C9A-81AB342C241F}"/>
                </a:ext>
              </a:extLst>
            </p:cNvPr>
            <p:cNvSpPr/>
            <p:nvPr/>
          </p:nvSpPr>
          <p:spPr>
            <a:xfrm>
              <a:off x="1216242" y="2253613"/>
              <a:ext cx="9934112" cy="25301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" name="Graphic 35">
              <a:extLst>
                <a:ext uri="{FF2B5EF4-FFF2-40B4-BE49-F238E27FC236}">
                  <a16:creationId xmlns:a16="http://schemas.microsoft.com/office/drawing/2014/main" id="{D2C3E5D2-9399-95F8-1EFB-676A47A30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544" y="2408700"/>
              <a:ext cx="957798" cy="9577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9F7495-6AA6-90D4-EAAD-AD3B4874726A}"/>
                </a:ext>
              </a:extLst>
            </p:cNvPr>
            <p:cNvSpPr txBox="1"/>
            <p:nvPr/>
          </p:nvSpPr>
          <p:spPr>
            <a:xfrm>
              <a:off x="1569888" y="2716540"/>
              <a:ext cx="851195" cy="369332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BF0815"/>
                  </a:solidFill>
                </a:rPr>
                <a:t>Policy 1</a:t>
              </a:r>
            </a:p>
          </p:txBody>
        </p:sp>
        <p:pic>
          <p:nvPicPr>
            <p:cNvPr id="12" name="Graphic 35">
              <a:extLst>
                <a:ext uri="{FF2B5EF4-FFF2-40B4-BE49-F238E27FC236}">
                  <a16:creationId xmlns:a16="http://schemas.microsoft.com/office/drawing/2014/main" id="{70DCEE8A-52A6-4A62-DF86-6C13A68787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544" y="3704840"/>
              <a:ext cx="957798" cy="9577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41C24A-362A-6046-A742-BBE81AE457FF}"/>
                </a:ext>
              </a:extLst>
            </p:cNvPr>
            <p:cNvSpPr txBox="1"/>
            <p:nvPr/>
          </p:nvSpPr>
          <p:spPr>
            <a:xfrm>
              <a:off x="1569888" y="4012680"/>
              <a:ext cx="851195" cy="369332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BF0815"/>
                  </a:solidFill>
                </a:rPr>
                <a:t>Policy 2</a:t>
              </a: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BA1A660B-8891-7478-DE5F-B0733435A017}"/>
                </a:ext>
              </a:extLst>
            </p:cNvPr>
            <p:cNvSpPr/>
            <p:nvPr/>
          </p:nvSpPr>
          <p:spPr>
            <a:xfrm rot="17100000">
              <a:off x="3638747" y="2794453"/>
              <a:ext cx="480962" cy="470971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893B54D2-3A88-55F3-EB42-CE330834516F}"/>
                </a:ext>
              </a:extLst>
            </p:cNvPr>
            <p:cNvSpPr/>
            <p:nvPr/>
          </p:nvSpPr>
          <p:spPr>
            <a:xfrm rot="15300000">
              <a:off x="3638746" y="3777195"/>
              <a:ext cx="480962" cy="470971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D46A41A-8A5E-18E3-6C41-669565A64484}"/>
                </a:ext>
              </a:extLst>
            </p:cNvPr>
            <p:cNvSpPr/>
            <p:nvPr/>
          </p:nvSpPr>
          <p:spPr>
            <a:xfrm>
              <a:off x="4464427" y="2901206"/>
              <a:ext cx="1580225" cy="130723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Zelkova</a:t>
              </a: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CE03C833-5F9B-05CD-895F-4B87743FF245}"/>
                </a:ext>
              </a:extLst>
            </p:cNvPr>
            <p:cNvSpPr/>
            <p:nvPr/>
          </p:nvSpPr>
          <p:spPr>
            <a:xfrm rot="16200000">
              <a:off x="6377080" y="3302692"/>
              <a:ext cx="480962" cy="470971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FA219CA-7EDE-16EE-FBFE-5E08AE70EF46}"/>
                    </a:ext>
                  </a:extLst>
                </p:cNvPr>
                <p:cNvSpPr txBox="1"/>
                <p:nvPr/>
              </p:nvSpPr>
              <p:spPr>
                <a:xfrm>
                  <a:off x="7190470" y="3368900"/>
                  <a:ext cx="1982432" cy="33855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</a:rPr>
                    <a:t>Policy 1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≤ </m:t>
                      </m:r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</a:rPr>
                    <a:t>Policy 2 ?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FA219CA-7EDE-16EE-FBFE-5E08AE70E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0470" y="3368900"/>
                  <a:ext cx="1982432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1899" t="-3571" r="-5063" b="-17857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54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D000C-110A-EF03-2D41-4EDD04C213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544" y="1382072"/>
            <a:ext cx="3862281" cy="4160408"/>
          </a:xfrm>
          <a:prstGeom prst="rect">
            <a:avLst/>
          </a:prstGeom>
          <a:ln w="41275">
            <a:solidFill>
              <a:schemeClr val="accent5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AEFA9E-33E5-CF0A-ADB7-E13EB27304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088" y="1376842"/>
            <a:ext cx="3867006" cy="4165497"/>
          </a:xfrm>
          <a:prstGeom prst="rect">
            <a:avLst/>
          </a:prstGeom>
          <a:ln w="41275">
            <a:solidFill>
              <a:schemeClr val="accent5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A257A-E481-EA5E-5985-31EF51160F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09" y="1369335"/>
            <a:ext cx="3880560" cy="4180098"/>
          </a:xfrm>
          <a:prstGeom prst="rect">
            <a:avLst/>
          </a:prstGeom>
          <a:ln w="41275">
            <a:solidFill>
              <a:schemeClr val="accent5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16EED-95C5-BBFE-6970-482E4474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991C23-B4B1-E04E-A873-4BF21FE6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Amazon’s secure payment vault on AWS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1F781-95AD-FC4B-AA5E-017234837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70" y="1320559"/>
            <a:ext cx="7074364" cy="35701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F8948E-63EF-9746-A47F-195055D0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98" y="3105639"/>
            <a:ext cx="7074364" cy="30985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69B5E-631A-450F-14D5-21FD4722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8744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8294F-77B0-C845-813A-AAB3403A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Preventative Controls @ S3 (Block Public Access)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EFA7E-0087-1F47-98B9-5863F85DF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49" y="810660"/>
            <a:ext cx="9471452" cy="55951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EA605D0-7BE5-D646-A9CA-A41B4B7E9ED4}"/>
              </a:ext>
            </a:extLst>
          </p:cNvPr>
          <p:cNvGrpSpPr/>
          <p:nvPr/>
        </p:nvGrpSpPr>
        <p:grpSpPr>
          <a:xfrm>
            <a:off x="2573104" y="1801822"/>
            <a:ext cx="8933997" cy="3552674"/>
            <a:chOff x="3087725" y="2162186"/>
            <a:chExt cx="10720796" cy="4263209"/>
          </a:xfrm>
        </p:grpSpPr>
        <p:sp>
          <p:nvSpPr>
            <p:cNvPr id="9" name="Rectangular Callout 8">
              <a:extLst>
                <a:ext uri="{FF2B5EF4-FFF2-40B4-BE49-F238E27FC236}">
                  <a16:creationId xmlns:a16="http://schemas.microsoft.com/office/drawing/2014/main" id="{22546BB4-CA5E-D349-962A-80E9399C165E}"/>
                </a:ext>
              </a:extLst>
            </p:cNvPr>
            <p:cNvSpPr/>
            <p:nvPr/>
          </p:nvSpPr>
          <p:spPr>
            <a:xfrm>
              <a:off x="3087725" y="2162186"/>
              <a:ext cx="10720795" cy="4263209"/>
            </a:xfrm>
            <a:prstGeom prst="wedgeRectCallout">
              <a:avLst>
                <a:gd name="adj1" fmla="val -48566"/>
                <a:gd name="adj2" fmla="val -65275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8600" rIns="228600"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5FDBF8-A33D-7349-8ADB-9A863F3F7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4021" y="2234395"/>
              <a:ext cx="10604500" cy="41910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055D6-472E-AD6F-534A-D0CDAA7A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19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9EC364-1C7C-E397-6739-95EA8BF0E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496" y="3150847"/>
            <a:ext cx="7772400" cy="232553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5162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1">
            <a:extLst>
              <a:ext uri="{FF2B5EF4-FFF2-40B4-BE49-F238E27FC236}">
                <a16:creationId xmlns:a16="http://schemas.microsoft.com/office/drawing/2014/main" id="{654CC873-A9F9-C6D5-070E-ED367D2270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24" y="307732"/>
            <a:ext cx="10574619" cy="597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83C85A-E002-667C-E3E2-86148DB89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372" y="463344"/>
            <a:ext cx="8656337" cy="55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89F7-0CB7-3A4D-8B28-8FF4B5D6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Scaling Zelkova</a:t>
            </a:r>
          </a:p>
        </p:txBody>
      </p:sp>
    </p:spTree>
    <p:extLst>
      <p:ext uri="{BB962C8B-B14F-4D97-AF65-F5344CB8AC3E}">
        <p14:creationId xmlns:p14="http://schemas.microsoft.com/office/powerpoint/2010/main" val="11392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BAF0F-33AF-8641-8E78-93CDF13B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Zelkova in the Cloud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501EAD-C285-364B-B729-B9DBBA6A82BE}"/>
              </a:ext>
            </a:extLst>
          </p:cNvPr>
          <p:cNvGrpSpPr/>
          <p:nvPr/>
        </p:nvGrpSpPr>
        <p:grpSpPr>
          <a:xfrm>
            <a:off x="2213514" y="2511793"/>
            <a:ext cx="7745257" cy="2366387"/>
            <a:chOff x="2467387" y="4278312"/>
            <a:chExt cx="9294308" cy="28396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2B0E66-B99A-2E4E-8BAD-3A4F458929E2}"/>
                </a:ext>
              </a:extLst>
            </p:cNvPr>
            <p:cNvSpPr/>
            <p:nvPr/>
          </p:nvSpPr>
          <p:spPr>
            <a:xfrm>
              <a:off x="2467387" y="4278312"/>
              <a:ext cx="9294308" cy="28396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02F0EC-0A28-C946-A306-9A69F8ABC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9917" y="4696164"/>
              <a:ext cx="8188389" cy="2266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426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A55B0-22CF-A659-6D47-84B8C3C42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Zelkova Improvements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9FEB4-4289-481A-C76B-DBCED1DC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65" y="2071243"/>
            <a:ext cx="10318955" cy="27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58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84627-516D-CAF3-CD0C-3FC6499D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Solver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8EAA4-701C-8ED0-2897-BCD748019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517" y="848637"/>
            <a:ext cx="6801633" cy="51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01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BAF0F-33AF-8641-8E78-93CDF13BE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Zelkova Implementation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39CB70-0BA9-6B16-5926-5797222CCE05}"/>
              </a:ext>
            </a:extLst>
          </p:cNvPr>
          <p:cNvGrpSpPr/>
          <p:nvPr/>
        </p:nvGrpSpPr>
        <p:grpSpPr>
          <a:xfrm>
            <a:off x="1128944" y="2163931"/>
            <a:ext cx="9934112" cy="2530137"/>
            <a:chOff x="885397" y="3565357"/>
            <a:chExt cx="9934112" cy="25301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56EBF-CB3A-97F9-BF7E-28D91168831F}"/>
                </a:ext>
              </a:extLst>
            </p:cNvPr>
            <p:cNvSpPr/>
            <p:nvPr/>
          </p:nvSpPr>
          <p:spPr>
            <a:xfrm>
              <a:off x="885397" y="3565357"/>
              <a:ext cx="9934112" cy="25301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9" name="Graphic 35">
              <a:extLst>
                <a:ext uri="{FF2B5EF4-FFF2-40B4-BE49-F238E27FC236}">
                  <a16:creationId xmlns:a16="http://schemas.microsoft.com/office/drawing/2014/main" id="{4E416636-1AD3-BD97-81C5-C1178EB46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886" y="3684301"/>
              <a:ext cx="957798" cy="9577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E46162-41A9-481A-B154-4B7017FB67E2}"/>
                </a:ext>
              </a:extLst>
            </p:cNvPr>
            <p:cNvSpPr txBox="1"/>
            <p:nvPr/>
          </p:nvSpPr>
          <p:spPr>
            <a:xfrm>
              <a:off x="1052230" y="3992141"/>
              <a:ext cx="851195" cy="369332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BF0815"/>
                  </a:solidFill>
                </a:rPr>
                <a:t>Policy 1</a:t>
              </a:r>
            </a:p>
          </p:txBody>
        </p:sp>
        <p:pic>
          <p:nvPicPr>
            <p:cNvPr id="11" name="Graphic 35">
              <a:extLst>
                <a:ext uri="{FF2B5EF4-FFF2-40B4-BE49-F238E27FC236}">
                  <a16:creationId xmlns:a16="http://schemas.microsoft.com/office/drawing/2014/main" id="{59C7EFB9-E8CC-1F72-0F6D-2AE921A72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886" y="4980441"/>
              <a:ext cx="957798" cy="9577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B762D6-D5E6-77D9-3577-84B2F72714BB}"/>
                </a:ext>
              </a:extLst>
            </p:cNvPr>
            <p:cNvSpPr txBox="1"/>
            <p:nvPr/>
          </p:nvSpPr>
          <p:spPr>
            <a:xfrm>
              <a:off x="1052230" y="5288281"/>
              <a:ext cx="851195" cy="369332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BF0815"/>
                  </a:solidFill>
                </a:rPr>
                <a:t>Policy 2</a:t>
              </a: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63AC5B2E-1C22-4A4F-C7BA-B203123AB631}"/>
                </a:ext>
              </a:extLst>
            </p:cNvPr>
            <p:cNvSpPr/>
            <p:nvPr/>
          </p:nvSpPr>
          <p:spPr>
            <a:xfrm rot="17100000">
              <a:off x="3121089" y="4070054"/>
              <a:ext cx="480962" cy="470971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Down Arrow 13">
              <a:extLst>
                <a:ext uri="{FF2B5EF4-FFF2-40B4-BE49-F238E27FC236}">
                  <a16:creationId xmlns:a16="http://schemas.microsoft.com/office/drawing/2014/main" id="{75EE8565-C001-6E2F-457C-9F3C86A04A67}"/>
                </a:ext>
              </a:extLst>
            </p:cNvPr>
            <p:cNvSpPr/>
            <p:nvPr/>
          </p:nvSpPr>
          <p:spPr>
            <a:xfrm rot="15300000">
              <a:off x="3121088" y="5052796"/>
              <a:ext cx="480962" cy="470971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463AA13-5307-BF82-39CE-499EBBC83CBD}"/>
                </a:ext>
              </a:extLst>
            </p:cNvPr>
            <p:cNvSpPr/>
            <p:nvPr/>
          </p:nvSpPr>
          <p:spPr>
            <a:xfrm>
              <a:off x="3946769" y="4176807"/>
              <a:ext cx="1580225" cy="130723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Zelkova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6B796E40-81E0-1CBA-C794-50BCBCB70EB3}"/>
                </a:ext>
              </a:extLst>
            </p:cNvPr>
            <p:cNvSpPr/>
            <p:nvPr/>
          </p:nvSpPr>
          <p:spPr>
            <a:xfrm rot="16200000">
              <a:off x="5859422" y="4578293"/>
              <a:ext cx="480962" cy="470971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4807C41-E37E-5824-FF50-A8410CF20A5E}"/>
                    </a:ext>
                  </a:extLst>
                </p:cNvPr>
                <p:cNvSpPr txBox="1"/>
                <p:nvPr/>
              </p:nvSpPr>
              <p:spPr>
                <a:xfrm>
                  <a:off x="8776061" y="4641887"/>
                  <a:ext cx="1982432" cy="338554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</a:rPr>
                    <a:t>Policy 1 </a:t>
                  </a:r>
                  <a14:m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≤ </m:t>
                      </m:r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</a:rPr>
                    <a:t>Policy 2 ? 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4807C41-E37E-5824-FF50-A8410CF20A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6061" y="4641887"/>
                  <a:ext cx="1982432" cy="338554"/>
                </a:xfrm>
                <a:prstGeom prst="rect">
                  <a:avLst/>
                </a:prstGeom>
                <a:blipFill>
                  <a:blip r:embed="rId4"/>
                  <a:stretch>
                    <a:fillRect l="-1899" t="-3448" r="-5063" b="-1724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9226696-ED19-5F14-16F1-7569D4C3098F}"/>
                </a:ext>
              </a:extLst>
            </p:cNvPr>
            <p:cNvSpPr/>
            <p:nvPr/>
          </p:nvSpPr>
          <p:spPr>
            <a:xfrm>
              <a:off x="6499619" y="4176807"/>
              <a:ext cx="1580225" cy="130723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SMT Portfolio</a:t>
              </a:r>
            </a:p>
          </p:txBody>
        </p:sp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0A59BEA8-1695-E090-2E43-BA3B6A63F880}"/>
                </a:ext>
              </a:extLst>
            </p:cNvPr>
            <p:cNvSpPr/>
            <p:nvPr/>
          </p:nvSpPr>
          <p:spPr>
            <a:xfrm rot="16200000">
              <a:off x="8239079" y="4578293"/>
              <a:ext cx="480962" cy="470971"/>
            </a:xfrm>
            <a:prstGeom prst="down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45720" rIns="45720"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12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2EAB-A6CC-4814-07A4-E6FD88599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43BDA-2F60-03E5-B727-A88F2DA9E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01348"/>
            <a:ext cx="5407068" cy="4055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A2D232-616D-9FC4-9D5C-F7383B537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18" y="1401347"/>
            <a:ext cx="5407068" cy="405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09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6AA2D-0746-578C-AA16-EC5153C3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more solvers Always Better?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987E9-045B-E5F8-094F-35FB10EFD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40" y="820455"/>
            <a:ext cx="6872614" cy="51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93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817E-928C-C91F-5403-EB3BBC7D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Solver Diversity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8A1B1-B651-EB2F-FFC0-857613EB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887" y="801665"/>
            <a:ext cx="6851737" cy="513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24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B3F1-E081-514B-8BB6-F89B093C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Differences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3CD2A-4CE7-8B4E-812B-EC77C4A7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5585"/>
            <a:ext cx="10281153" cy="1708160"/>
          </a:xfrm>
        </p:spPr>
        <p:txBody>
          <a:bodyPr/>
          <a:lstStyle/>
          <a:p>
            <a:b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Action": "s3:GetObject"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"Resource": "arn:aws:s3:::my-bucket/*”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aws:SourceArn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": "arn:aws:sns:us-east-2:444455556666:MyTopic"</a:t>
            </a:r>
          </a:p>
          <a:p>
            <a:b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F77D3-79FB-5B82-EECD-766070BF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28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98C27D3E-708D-DC19-EE81-55476C81C5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3018503"/>
                <a:ext cx="10903974" cy="318565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60959" rIns="60959">
                <a:normAutofit lnSpcReduction="10000"/>
              </a:bodyPr>
              <a:lstStyle>
                <a:lvl1pPr marL="3429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1pPr>
                <a:lvl2pPr marL="778668" marR="0" indent="-321468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2pPr>
                <a:lvl3pPr marL="1208314" marR="0" indent="-293914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3pPr>
                <a:lvl4pPr marL="17145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–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4pPr>
                <a:lvl5pPr marL="2171700" marR="0" indent="-34290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»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  <a:sym typeface="Arial"/>
                  </a:defRPr>
                </a:lvl5pPr>
                <a:lvl6pPr marL="2491739" marR="0" indent="-205739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2948939" marR="0" indent="-205739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406140" marR="0" indent="-20574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3340" marR="0" indent="-205740" algn="l" defTabSz="457200" rtl="0" latinLnBrk="0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Pct val="100000"/>
                  <a:buFont typeface="Arial"/>
                  <a:buChar char="•"/>
                  <a:tabLst/>
                  <a:defRPr sz="1800" b="0" i="0" u="none" strike="noStrike" cap="none" spc="0" baseline="0">
                    <a:ln>
                      <a:noFill/>
                    </a:ln>
                    <a:solidFill>
                      <a:schemeClr val="accent6">
                        <a:lumOff val="44000"/>
                      </a:schemeClr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"Action": "s3:Get*”</a:t>
                </a:r>
              </a:p>
              <a:p>
                <a:r>
                  <a:rPr lang="en-US" sz="2400" dirty="0">
                    <a:latin typeface="Consolas" panose="020B0609020204030204" pitchFamily="49" charset="0"/>
                    <a:cs typeface="Consolas" panose="020B0609020204030204" pitchFamily="49" charset="0"/>
                  </a:rPr>
                  <a:t>Regex </a:t>
                </a:r>
                <a:br>
                  <a:rPr lang="en-US" sz="2400" dirty="0">
                    <a:latin typeface="Consolas" panose="020B0609020204030204" pitchFamily="49" charset="0"/>
                    <a:cs typeface="Consolas" panose="020B0609020204030204" pitchFamily="49" charset="0"/>
                  </a:rPr>
                </a:b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200" dirty="0"/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200" dirty="0"/>
                  <a:t>“s3:Get*”)</a:t>
                </a:r>
                <a:br>
                  <a:rPr lang="en-US" sz="2200" dirty="0"/>
                </a:br>
                <a:endParaRPr lang="en-US" sz="2200" dirty="0"/>
              </a:p>
              <a:p>
                <a:pPr/>
                <a:r>
                  <a:rPr lang="en-US" sz="2200" dirty="0">
                    <a:latin typeface="Cambria Math" panose="02040503050406030204" pitchFamily="18" charset="0"/>
                  </a:rPr>
                  <a:t>Word equation</a:t>
                </a:r>
                <a:br>
                  <a:rPr lang="en-US" sz="22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”:”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br>
                  <a:rPr lang="en-US" sz="22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dirty="0"/>
                      <m:t>“</m:t>
                    </m:r>
                    <m:r>
                      <m:rPr>
                        <m:nor/>
                      </m:rPr>
                      <a:rPr lang="en-US" sz="2200" dirty="0"/>
                      <m:t>s</m:t>
                    </m:r>
                    <m:r>
                      <m:rPr>
                        <m:nor/>
                      </m:rPr>
                      <a:rPr lang="en-US" sz="2200" dirty="0"/>
                      <m:t>3”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br>
                  <a:rPr lang="en-US" sz="22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200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200" dirty="0"/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200" dirty="0"/>
                  <a:t>“Get*”)</a:t>
                </a:r>
                <a:br>
                  <a:rPr lang="en-US" sz="2200" dirty="0">
                    <a:latin typeface="Cambria Math" panose="02040503050406030204" pitchFamily="18" charset="0"/>
                  </a:rPr>
                </a:br>
                <a:endParaRPr lang="en-US" sz="2200" dirty="0"/>
              </a:p>
            </p:txBody>
          </p:sp>
        </mc:Choice>
        <mc:Fallback>
          <p:sp>
            <p:nvSpPr>
              <p:cNvPr id="15" name="Text Placeholder 2">
                <a:extLst>
                  <a:ext uri="{FF2B5EF4-FFF2-40B4-BE49-F238E27FC236}">
                    <a16:creationId xmlns:a16="http://schemas.microsoft.com/office/drawing/2014/main" id="{98C27D3E-708D-DC19-EE81-55476C81C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18503"/>
                <a:ext cx="10903974" cy="3185651"/>
              </a:xfrm>
              <a:prstGeom prst="rect">
                <a:avLst/>
              </a:prstGeom>
              <a:blipFill>
                <a:blip r:embed="rId3"/>
                <a:stretch>
                  <a:fillRect l="-1281" t="-277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0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A089-ED8E-0029-8FE5-7045CD98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Differences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2BF39-B697-FCCA-91B4-1D55CCC05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465" y="829849"/>
            <a:ext cx="6926893" cy="519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09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755BD5-3A09-9731-FD26-5DE1841667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7E361-F48E-B9FE-AFA1-981796B2F7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260" y="0"/>
            <a:ext cx="1168147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60363-5862-4B42-AB0D-71BC8219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C3EB-4893-1860-BE91-BE4680AEB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Choices: Revisiting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54413-0827-2A0F-8B7F-D3904273D2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CDA47C0-7FA2-A83A-D681-E437933D0A77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609600" y="1714500"/>
                <a:ext cx="10972800" cy="3468642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Regular Expressions vs Containment constraints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“a*b*c”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⟼ </m:t>
                    </m:r>
                  </m:oMath>
                </a14:m>
                <a:r>
                  <a:rPr lang="en-US" dirty="0"/>
                  <a:t>prefix(”a”, v)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contains(“b”, v)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suffix(“c”, v)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“ab*</a:t>
                </a:r>
                <a:r>
                  <a:rPr lang="en-US" dirty="0" err="1"/>
                  <a:t>ba</a:t>
                </a:r>
                <a:r>
                  <a:rPr lang="en-US" dirty="0"/>
                  <a:t>”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⟼ </m:t>
                    </m:r>
                  </m:oMath>
                </a14:m>
                <a:r>
                  <a:rPr lang="en-US" dirty="0"/>
                  <a:t>prefix(”ab”, v)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suffix(“</a:t>
                </a:r>
                <a:r>
                  <a:rPr lang="en-US" dirty="0" err="1"/>
                  <a:t>ba</a:t>
                </a:r>
                <a:r>
                  <a:rPr lang="en-US" dirty="0"/>
                  <a:t>”, v)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dirty="0"/>
                  <a:t> v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”aba”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Case Insensitive Operators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(</a:t>
                </a:r>
                <a:r>
                  <a:rPr lang="en-US" i="1" dirty="0" err="1"/>
                  <a:t>StringEqualsIgnoreCase</a:t>
                </a:r>
                <a:r>
                  <a:rPr lang="en-US" i="1" dirty="0"/>
                  <a:t>, s3:prefix, Uploads)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5CDA47C0-7FA2-A83A-D681-E437933D0A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09600" y="1714500"/>
                <a:ext cx="10972800" cy="3468642"/>
              </a:xfrm>
              <a:blipFill>
                <a:blip r:embed="rId3"/>
                <a:stretch>
                  <a:fillRect l="-1387" t="-2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38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A8AB-B980-5B25-2C08-DC091527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SMT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00519-8564-2125-1ADC-488C47EE40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714500"/>
            <a:ext cx="6971071" cy="2191369"/>
          </a:xfrm>
        </p:spPr>
        <p:txBody>
          <a:bodyPr/>
          <a:lstStyle/>
          <a:p>
            <a:r>
              <a:rPr lang="en-US" dirty="0"/>
              <a:t>Block Public Access </a:t>
            </a:r>
            <a:br>
              <a:rPr lang="en-US" dirty="0"/>
            </a:br>
            <a:r>
              <a:rPr lang="en-US" dirty="0"/>
              <a:t>check for </a:t>
            </a:r>
            <a:r>
              <a:rPr lang="en-US" i="1" dirty="0"/>
              <a:t>untrusted </a:t>
            </a:r>
            <a:r>
              <a:rPr lang="en-US" dirty="0"/>
              <a:t>accesses</a:t>
            </a:r>
          </a:p>
          <a:p>
            <a:r>
              <a:rPr lang="en-US" dirty="0"/>
              <a:t>Optimization: Elide trusted accesses</a:t>
            </a:r>
          </a:p>
          <a:p>
            <a:r>
              <a:rPr lang="en-US" dirty="0"/>
              <a:t>Improvement: Better detection of trivial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79E03-F37A-005E-A35D-13AC762FEF0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1EF64-1EF8-EAD4-7139-BC764D15F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983" y="1307953"/>
            <a:ext cx="3673607" cy="475540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86411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817E-928C-C91F-5403-EB3BBC7D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Parser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D6619-1A06-96C5-38A8-DD14072FC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373" y="688780"/>
            <a:ext cx="7196518" cy="53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43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89F7-0CB7-3A4D-8B28-8FF4B5D64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50435"/>
            <a:ext cx="7823200" cy="75713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Directions for Solvers</a:t>
            </a:r>
          </a:p>
        </p:txBody>
      </p:sp>
    </p:spTree>
    <p:extLst>
      <p:ext uri="{BB962C8B-B14F-4D97-AF65-F5344CB8AC3E}">
        <p14:creationId xmlns:p14="http://schemas.microsoft.com/office/powerpoint/2010/main" val="359795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7834-0D6F-904E-BEA4-1FD40C06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38822-6005-1508-A2DB-BDBF765E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D639F-603B-EA29-AD04-A0FCEF84A4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06" y="1536905"/>
            <a:ext cx="10972800" cy="5010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DE4FA3-57ED-08CA-17DB-F55578E41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483" y="2708779"/>
            <a:ext cx="9150517" cy="41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548A6-9F19-8C55-4751-7EABF7866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and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3E95-E0AD-35E6-2C3F-92EB45734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4500"/>
            <a:ext cx="10972800" cy="45335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Portfolio performance</a:t>
            </a:r>
          </a:p>
          <a:p>
            <a:pPr marL="742950" lvl="1" indent="-457200">
              <a:buFont typeface="Arial" panose="020B0604020202020204" pitchFamily="34" charset="0"/>
              <a:buChar char="•"/>
            </a:pPr>
            <a:r>
              <a:rPr lang="en-US" dirty="0"/>
              <a:t>Solver diversity</a:t>
            </a:r>
          </a:p>
          <a:p>
            <a:pPr marL="742950" lvl="1" indent="-457200">
              <a:buFont typeface="Arial" panose="020B0604020202020204" pitchFamily="34" charset="0"/>
              <a:buChar char="•"/>
            </a:pPr>
            <a:r>
              <a:rPr lang="en-US" dirty="0"/>
              <a:t>Domain specific solvers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Tools to help tune performance</a:t>
            </a:r>
          </a:p>
          <a:p>
            <a:pPr marL="742950" lvl="1" indent="-457200">
              <a:buFont typeface="Arial" panose="020B0604020202020204" pitchFamily="34" charset="0"/>
              <a:buChar char="•"/>
            </a:pPr>
            <a:r>
              <a:rPr lang="en-US" dirty="0"/>
              <a:t>Configurations</a:t>
            </a:r>
          </a:p>
          <a:p>
            <a:pPr marL="742950" lvl="1" indent="-457200">
              <a:buFont typeface="Arial" panose="020B0604020202020204" pitchFamily="34" charset="0"/>
              <a:buChar char="•"/>
            </a:pPr>
            <a:r>
              <a:rPr lang="en-US" dirty="0"/>
              <a:t>Encoding choices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Monotonic Improvements</a:t>
            </a:r>
          </a:p>
          <a:p>
            <a:pPr marL="7429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BCBED-A9E8-E480-1025-350C18B4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817E-928C-C91F-5403-EB3BBC7D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Monotonic Improvements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3E330-0720-F918-96B7-EBAE3A6A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373" y="688780"/>
            <a:ext cx="7193240" cy="53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06644-FB51-90B0-6D8A-F1D48AF5F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36E0D-826B-8946-154F-EE91058B9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4500"/>
            <a:ext cx="10972800" cy="2336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Soft constraints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Better incremental solving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Efficient All-Sat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21E2A-300B-FA67-F423-595F5DD1F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0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B26D0B-DFFF-0351-E8D6-3DD656C0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AD667-8D41-DB82-ACA0-DA8931ACB0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2890"/>
            <a:ext cx="7772400" cy="657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B26D0B-DFFF-0351-E8D6-3DD656C0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8DE2-A4E8-46E4-8BBF-D75455EFF32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87F16D-CEC8-163A-6601-4E3967EC0B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49826"/>
            <a:ext cx="7772400" cy="6558347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523F3EBC-9688-6E7C-3E21-66D5B16D60F5}"/>
              </a:ext>
            </a:extLst>
          </p:cNvPr>
          <p:cNvSpPr/>
          <p:nvPr/>
        </p:nvSpPr>
        <p:spPr>
          <a:xfrm>
            <a:off x="6317673" y="1819935"/>
            <a:ext cx="5556609" cy="843149"/>
          </a:xfrm>
          <a:prstGeom prst="wedgeRectCallout">
            <a:avLst>
              <a:gd name="adj1" fmla="val -105743"/>
              <a:gd name="adj2" fmla="val -163757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8600" rIns="228600"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Identity &amp; Access Management</a:t>
            </a:r>
          </a:p>
        </p:txBody>
      </p:sp>
    </p:spTree>
    <p:extLst>
      <p:ext uri="{BB962C8B-B14F-4D97-AF65-F5344CB8AC3E}">
        <p14:creationId xmlns:p14="http://schemas.microsoft.com/office/powerpoint/2010/main" val="38677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50F5-F600-57DF-67D4-548EC35E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 and Access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F51655-FDDC-6DED-D916-03950F2CAF1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ED926-6D08-7897-6BB7-669EC4F50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70514"/>
            <a:ext cx="7772400" cy="37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EB3F1-E081-514B-8BB6-F89B093C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IAM Policy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3CD2A-4CE7-8B4E-812B-EC77C4A7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541" y="1269946"/>
            <a:ext cx="10281153" cy="5384679"/>
          </a:xfrm>
        </p:spPr>
        <p:txBody>
          <a:bodyPr/>
          <a:lstStyle/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"Statement": [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"Allow",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"AWS": "111122223333"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"s3:GetObject",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"arn:aws:s3:::my-bucket/*”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"Deny",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"arn:aws:s3:::my-bucket/*",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"Condition":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StringNotLike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{"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aws:RequestedRegion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"us-*"} 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]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9BC0168F-BABA-A046-BD2F-692EF458458D}"/>
              </a:ext>
            </a:extLst>
          </p:cNvPr>
          <p:cNvSpPr/>
          <p:nvPr/>
        </p:nvSpPr>
        <p:spPr>
          <a:xfrm>
            <a:off x="5006836" y="1805477"/>
            <a:ext cx="2820479" cy="643408"/>
          </a:xfrm>
          <a:prstGeom prst="wedgeRectCallout">
            <a:avLst>
              <a:gd name="adj1" fmla="val -87096"/>
              <a:gd name="adj2" fmla="val 78894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8600" rIns="22860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Who …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3C362CBC-B06D-FA4B-91FF-1346FC46CFBA}"/>
              </a:ext>
            </a:extLst>
          </p:cNvPr>
          <p:cNvSpPr/>
          <p:nvPr/>
        </p:nvSpPr>
        <p:spPr>
          <a:xfrm>
            <a:off x="5657836" y="2685599"/>
            <a:ext cx="4338958" cy="643408"/>
          </a:xfrm>
          <a:prstGeom prst="wedgeRectCallout">
            <a:avLst>
              <a:gd name="adj1" fmla="val -83419"/>
              <a:gd name="adj2" fmla="val 2604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8600" rIns="22860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… is allowed to do what …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B833A068-A65E-1D49-8C06-9A2F2C367660}"/>
              </a:ext>
            </a:extLst>
          </p:cNvPr>
          <p:cNvSpPr/>
          <p:nvPr/>
        </p:nvSpPr>
        <p:spPr>
          <a:xfrm>
            <a:off x="6417075" y="3524945"/>
            <a:ext cx="3748132" cy="643408"/>
          </a:xfrm>
          <a:prstGeom prst="wedgeRectCallout">
            <a:avLst>
              <a:gd name="adj1" fmla="val -80077"/>
              <a:gd name="adj2" fmla="val -4848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8600" rIns="22860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… to what resources?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F77D3-79FB-5B82-EECD-766070BF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49C28F-0319-546A-DC81-CBEFF7D7744E}"/>
              </a:ext>
            </a:extLst>
          </p:cNvPr>
          <p:cNvSpPr/>
          <p:nvPr/>
        </p:nvSpPr>
        <p:spPr>
          <a:xfrm>
            <a:off x="2816941" y="4822722"/>
            <a:ext cx="2433485" cy="2556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9C0ED57-08D4-1680-E3A0-027945C47FD4}"/>
              </a:ext>
            </a:extLst>
          </p:cNvPr>
          <p:cNvSpPr/>
          <p:nvPr/>
        </p:nvSpPr>
        <p:spPr>
          <a:xfrm>
            <a:off x="2585884" y="4547418"/>
            <a:ext cx="344130" cy="2556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643386F-16E1-633D-9814-A5AE6D0F58E6}"/>
              </a:ext>
            </a:extLst>
          </p:cNvPr>
          <p:cNvSpPr/>
          <p:nvPr/>
        </p:nvSpPr>
        <p:spPr>
          <a:xfrm>
            <a:off x="2883302" y="4291779"/>
            <a:ext cx="344130" cy="2556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0286427-D55B-FE4D-1CE8-7E40EF68B9BD}"/>
              </a:ext>
            </a:extLst>
          </p:cNvPr>
          <p:cNvSpPr/>
          <p:nvPr/>
        </p:nvSpPr>
        <p:spPr>
          <a:xfrm>
            <a:off x="2816941" y="3320682"/>
            <a:ext cx="2433484" cy="2556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8E0EFE8-E5F6-BB2F-7C81-2C161F7232AC}"/>
              </a:ext>
            </a:extLst>
          </p:cNvPr>
          <p:cNvSpPr/>
          <p:nvPr/>
        </p:nvSpPr>
        <p:spPr>
          <a:xfrm>
            <a:off x="2585884" y="3055210"/>
            <a:ext cx="1356851" cy="2556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A84160-C63B-7494-3C63-6DD3B1A835A5}"/>
              </a:ext>
            </a:extLst>
          </p:cNvPr>
          <p:cNvSpPr/>
          <p:nvPr/>
        </p:nvSpPr>
        <p:spPr>
          <a:xfrm>
            <a:off x="2549006" y="2579494"/>
            <a:ext cx="1285575" cy="2556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1B5D63-F018-637E-05AF-26DBE3A25B8A}"/>
              </a:ext>
            </a:extLst>
          </p:cNvPr>
          <p:cNvSpPr/>
          <p:nvPr/>
        </p:nvSpPr>
        <p:spPr>
          <a:xfrm>
            <a:off x="5732206" y="5447071"/>
            <a:ext cx="560439" cy="2556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EB3F1-E081-514B-8BB6-F89B093C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IAM Policy Example: Strings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3CD2A-4CE7-8B4E-812B-EC77C4A7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541" y="1269946"/>
            <a:ext cx="10281153" cy="5384679"/>
          </a:xfrm>
        </p:spPr>
        <p:txBody>
          <a:bodyPr/>
          <a:lstStyle/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"Statement": [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"Allow",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"AWS": "111122223333"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"s3:GetObject",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"arn:aws:s3:::my-bucket/*”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"Deny",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"arn:aws:s3:::my-bucket/*",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"Condition":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StringNotLike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{"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aws:RequestedRegion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"us-*"} 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]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F77D3-79FB-5B82-EECD-766070BF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1B5D63-F018-637E-05AF-26DBE3A25B8A}"/>
              </a:ext>
            </a:extLst>
          </p:cNvPr>
          <p:cNvSpPr/>
          <p:nvPr/>
        </p:nvSpPr>
        <p:spPr>
          <a:xfrm>
            <a:off x="1837072" y="5460234"/>
            <a:ext cx="1476399" cy="25563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" tIns="45720" rIns="4572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E3CD2A-4CE7-8B4E-812B-EC77C4A75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541" y="1269946"/>
            <a:ext cx="10281153" cy="5384679"/>
          </a:xfrm>
        </p:spPr>
        <p:txBody>
          <a:bodyPr/>
          <a:lstStyle/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"Statement": [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"Allow",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"AWS": "111122223333"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"s3:GetObject",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"arn:aws:s3:::my-bucket/*”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"Effect": "Deny",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"Principal":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"Action": "*",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"Resource": "arn:aws:s3:::my-bucket/*",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"Condition": {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  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StringNotLike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{"</a:t>
            </a:r>
            <a:r>
              <a:rPr lang="en-US" sz="1333" dirty="0" err="1">
                <a:latin typeface="Consolas" panose="020B0609020204030204" pitchFamily="49" charset="0"/>
                <a:cs typeface="Consolas" panose="020B0609020204030204" pitchFamily="49" charset="0"/>
              </a:rPr>
              <a:t>aws:RequestedRegion</a:t>
            </a: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": "us-*"} 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  <a:b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  }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   ]</a:t>
            </a:r>
          </a:p>
          <a:p>
            <a:r>
              <a:rPr lang="en-US" sz="1333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1EB3F1-E081-514B-8BB6-F89B093C6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IAM Policy Example: Types and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F77D3-79FB-5B82-EECD-766070BF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FBBE-687F-7A49-A57C-1AD5CB014EFC}" type="slidenum">
              <a:rPr lang="en-US" smtClean="0"/>
              <a:t>9</a:t>
            </a:fld>
            <a:endParaRPr lang="en-US"/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3F676833-BBD6-1D10-30D0-5F7EA9321578}"/>
              </a:ext>
            </a:extLst>
          </p:cNvPr>
          <p:cNvSpPr/>
          <p:nvPr/>
        </p:nvSpPr>
        <p:spPr>
          <a:xfrm>
            <a:off x="7313503" y="3898019"/>
            <a:ext cx="2230935" cy="1562215"/>
          </a:xfrm>
          <a:prstGeom prst="wedgeRectCallout">
            <a:avLst>
              <a:gd name="adj1" fmla="val -233271"/>
              <a:gd name="adj2" fmla="val 4989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28600" rIns="228600" rtlCol="0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String operators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Numeric operators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Date operators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Boolean operators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IP address operators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ARN operators</a:t>
            </a:r>
          </a:p>
        </p:txBody>
      </p:sp>
    </p:spTree>
    <p:extLst>
      <p:ext uri="{BB962C8B-B14F-4D97-AF65-F5344CB8AC3E}">
        <p14:creationId xmlns:p14="http://schemas.microsoft.com/office/powerpoint/2010/main" val="42648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AWS Confidential Dark">
  <a:themeElements>
    <a:clrScheme name="One Brand 2022 Dark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FF8500"/>
      </a:accent1>
      <a:accent2>
        <a:srgbClr val="7C59ED"/>
      </a:accent2>
      <a:accent3>
        <a:srgbClr val="38EF7D"/>
      </a:accent3>
      <a:accent4>
        <a:srgbClr val="F46DBA"/>
      </a:accent4>
      <a:accent5>
        <a:srgbClr val="9FFCEA"/>
      </a:accent5>
      <a:accent6>
        <a:srgbClr val="FBD8BF"/>
      </a:accent6>
      <a:hlink>
        <a:srgbClr val="41B1E8"/>
      </a:hlink>
      <a:folHlink>
        <a:srgbClr val="41B1E8"/>
      </a:folHlink>
    </a:clrScheme>
    <a:fontScheme name="Ember Heavy and Ember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45720" tIns="45720" rIns="4572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5" id="{7742EFB1-5D65-BC43-8C5A-52FA295D9C6D}" vid="{5211384F-8CF6-A242-84FF-8111C087FB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AWS_Powerpoint Template_Non-Confidential_Dark_2022</Template>
  <TotalTime>81452</TotalTime>
  <Words>1159</Words>
  <Application>Microsoft Macintosh PowerPoint</Application>
  <PresentationFormat>Widescreen</PresentationFormat>
  <Paragraphs>239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Amazon Ember</vt:lpstr>
      <vt:lpstr>Amazon Ember Display</vt:lpstr>
      <vt:lpstr>Amazon Ember Heavy</vt:lpstr>
      <vt:lpstr>Amazon Ember Regular</vt:lpstr>
      <vt:lpstr>Arial</vt:lpstr>
      <vt:lpstr>Calibri</vt:lpstr>
      <vt:lpstr>Cambria Math</vt:lpstr>
      <vt:lpstr>Consolas</vt:lpstr>
      <vt:lpstr>Lucida Console</vt:lpstr>
      <vt:lpstr>Wingdings</vt:lpstr>
      <vt:lpstr>AWS Confidential Dark</vt:lpstr>
      <vt:lpstr>String Solving at Scale</vt:lpstr>
      <vt:lpstr>PowerPoint Presentation</vt:lpstr>
      <vt:lpstr>PowerPoint Presentation</vt:lpstr>
      <vt:lpstr>PowerPoint Presentation</vt:lpstr>
      <vt:lpstr>PowerPoint Presentation</vt:lpstr>
      <vt:lpstr>Identity and Access Management</vt:lpstr>
      <vt:lpstr>IAM Policy Example</vt:lpstr>
      <vt:lpstr>IAM Policy Example: Strings</vt:lpstr>
      <vt:lpstr>IAM Policy Example: Types and Operators</vt:lpstr>
      <vt:lpstr>Zelkova IAM Policy Analysis</vt:lpstr>
      <vt:lpstr>Zelkova</vt:lpstr>
      <vt:lpstr>IAM Policy Example: Semantics</vt:lpstr>
      <vt:lpstr>IAM Policy Example: Semantics</vt:lpstr>
      <vt:lpstr>Allow and Deny</vt:lpstr>
      <vt:lpstr>Universal Questions</vt:lpstr>
      <vt:lpstr>Policy Comparisons</vt:lpstr>
      <vt:lpstr>PowerPoint Presentation</vt:lpstr>
      <vt:lpstr>Amazon’s secure payment vault on AWS</vt:lpstr>
      <vt:lpstr>Preventative Controls @ S3 (Block Public Access)</vt:lpstr>
      <vt:lpstr>Scaling Zelkova</vt:lpstr>
      <vt:lpstr>Zelkova in the Cloud</vt:lpstr>
      <vt:lpstr>Zelkova Improvements</vt:lpstr>
      <vt:lpstr>Solver Improvements</vt:lpstr>
      <vt:lpstr>Zelkova Implementation</vt:lpstr>
      <vt:lpstr>Better Together</vt:lpstr>
      <vt:lpstr>Are more solvers Always Better?</vt:lpstr>
      <vt:lpstr>Solver Diversity</vt:lpstr>
      <vt:lpstr>Encoding Differences</vt:lpstr>
      <vt:lpstr>Encoding Differences</vt:lpstr>
      <vt:lpstr>Encoding Choices: Revisiting Assumptions</vt:lpstr>
      <vt:lpstr>Avoiding SMT</vt:lpstr>
      <vt:lpstr>Parser Improvements</vt:lpstr>
      <vt:lpstr>Directions for Solvers</vt:lpstr>
      <vt:lpstr>Correctness</vt:lpstr>
      <vt:lpstr>Performance and Reliability</vt:lpstr>
      <vt:lpstr>Monotonic Improvements</vt:lpstr>
      <vt:lpstr>Features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Proofs for Distributed Solvers</dc:title>
  <dc:creator>Microsoft Office User</dc:creator>
  <cp:lastModifiedBy>Microsoft Office User</cp:lastModifiedBy>
  <cp:revision>505</cp:revision>
  <dcterms:created xsi:type="dcterms:W3CDTF">2022-06-30T21:37:35Z</dcterms:created>
  <dcterms:modified xsi:type="dcterms:W3CDTF">2023-07-20T05:27:00Z</dcterms:modified>
</cp:coreProperties>
</file>